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ContentType="application/vnd.openxmlformats-officedocument.customXmlProperties+xml" PartName="/customXml/itemProps1.xml"/>
  <Override ContentType="application/vnd.openxmlformats-officedocument.customXmlProperties+xml" PartName="/customXml/itemProps2.xml"/>
  <Override ContentType="application/vnd.openxmlformats-officedocument.customXmlProperties+xml" PartName="/customXml/itemProps3.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custom-properties+xml" PartName="/docProps/custom.xml"/>
  <Override ContentType="application/vnd.ms-powerpoint.authors+xml" PartName="/ppt/authors.xml"/>
  <Override ContentType="application/vnd.ms-powerpoint.changesinfo+xml" PartName="/ppt/changesInfos/changesInfo1.xml"/>
  <Override ContentType="application/vnd.openxmlformats-officedocument.drawingml.chart+xml" PartName="/ppt/charts/chart1.xml"/>
  <Override ContentType="application/vnd.ms-office.chartcolorstyle+xml" PartName="/ppt/charts/colors1.xml"/>
  <Override ContentType="application/vnd.ms-office.chartstyle+xml" PartName="/ppt/charts/style1.xml"/>
  <Override ContentType="application/vnd.openxmlformats-officedocument.presentationml.handoutMaster+xml" PartName="/ppt/handoutMasters/handoutMaster1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ms-powerpoint.revisioninfo+xml" PartName="/ppt/revisionInfo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Override+xml" PartName="/ppt/theme/themeOverride1.xml"/>
  <Override ContentType="application/vnd.openxmlformats-officedocument.presentationml.viewProps+xml" PartName="/ppt/viewProps.xml"/>
</Types>
</file>

<file path=_rels/.rels><?xml version="1.0" encoding="UTF-8" ?><Relationships xmlns="http://schemas.openxmlformats.org/package/2006/relationships"><Relationship Target="ppt/presentation.xml" Type="http://schemas.openxmlformats.org/officeDocument/2006/relationships/officeDocument" Id="rId1"></Relationship><Relationship Target="docProps/core.xml" Type="http://schemas.openxmlformats.org/package/2006/relationships/metadata/core-properties" Id="rId6"></Relationship><Relationship Target="docProps/thumbnail.jpeg" Type="http://schemas.openxmlformats.org/package/2006/relationships/metadata/thumbnail" Id="rId7"></Relationship><Relationship Target="docProps/custom.xml" Type="http://schemas.openxmlformats.org/officeDocument/2006/relationships/custom-properties" Id="rId8"></Relationship><Relationship Target="docProps/app.xml" Type="http://schemas.openxmlformats.org/officeDocument/2006/relationships/extended-properties" Id="rId9"></Relationship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21"/>
  </p:notesMasterIdLst>
  <p:handoutMasterIdLst>
    <p:handoutMasterId r:id="rId22"/>
  </p:handoutMasterIdLst>
  <p:sldIdLst>
    <p:sldId id="8145" r:id="rId5"/>
    <p:sldId id="8061" r:id="rId6"/>
    <p:sldId id="8079" r:id="rId7"/>
    <p:sldId id="8062" r:id="rId8"/>
    <p:sldId id="8131" r:id="rId9"/>
    <p:sldId id="8136" r:id="rId10"/>
    <p:sldId id="8072" r:id="rId11"/>
    <p:sldId id="8144" r:id="rId12"/>
    <p:sldId id="8071" r:id="rId13"/>
    <p:sldId id="8097" r:id="rId14"/>
    <p:sldId id="8141" r:id="rId15"/>
    <p:sldId id="8148" r:id="rId16"/>
    <p:sldId id="8151" r:id="rId17"/>
    <p:sldId id="8150" r:id="rId18"/>
    <p:sldId id="8152" r:id="rId19"/>
    <p:sldId id="8149" r:id="rId20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3771B17-4127-BD37-436F-0D9776C03AAF}" name="Santiago Rivera Vaca" initials="SR" userId="S::srivera@minhacienda.gov.co::1bce25b9-22d4-4df4-8327-745f54659739" providerId="AD"/>
  <p188:author id="{6C47B53D-F84F-C634-575F-D81582E81818}" name="Cristian Alejandro Cruz Moreno" initials="CC" userId="S::cacruz@minhacienda.gov.co::134552ad-5a02-4185-9257-1e76be36173d" providerId="AD"/>
  <p188:author id="{FEDF926C-5805-D310-A337-924FFDCEB1E7}" name="Juan Camilo Forero Buitrago" initials="JCFB" userId="S::jcforero@minhacienda.gov.co::1cd7223a-0e5c-4b88-9f18-0e44e52dd083" providerId="AD"/>
  <p188:author id="{C1AF2988-48C2-7E09-EA2B-593E5831E776}" name="Dino Francisco Córdoba Lache" initials="DL" userId="S::dcordoba@minhacienda.gov.co::deceb5a8-d52d-4115-a8f3-d466b98fc7cf" providerId="AD"/>
  <p188:author id="{32627E90-DABB-2F45-79F8-71063DF3CA7D}" name="Daniel Felipe" initials="DF" userId="S::dfdiaz@minhacienda.gov.co::dc83ea08-7535-44d6-be57-d44e6fb074dc" providerId="AD"/>
  <p188:author id="{BF0075D2-DB92-1C74-65DC-162A387998B5}" name="Gabriela Navarro Moscarella" initials="GM" userId="S::gnavarro@minhacienda.gov.co::a3d63397-4e4a-4943-a1cf-e8aa42247e65" providerId="AD"/>
  <p188:author id="{F2559CDC-F155-5E0D-2E73-E214F28846B5}" name="Maria Camila Gomez Fernandez" initials="MCGF" userId="S::mgomezf@minhacienda.gov.co::a36867d7-d237-41e6-8bc6-e3929843756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ABAB"/>
    <a:srgbClr val="B4C7E7"/>
    <a:srgbClr val="E6E6E6"/>
    <a:srgbClr val="003389"/>
    <a:srgbClr val="DAE9F8"/>
    <a:srgbClr val="00B050"/>
    <a:srgbClr val="FFC000"/>
    <a:srgbClr val="FFFFFF"/>
    <a:srgbClr val="ED7D31"/>
    <a:srgbClr val="B18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F3C257-1869-4713-A2B4-C742BD01315B}" v="1" dt="2025-10-28T12:43:34.1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?><Relationships xmlns="http://schemas.openxmlformats.org/package/2006/relationships"><Relationship Target="slides/slide4.xml" Type="http://schemas.openxmlformats.org/officeDocument/2006/relationships/slide" Id="rId8"></Relationship><Relationship Target="slides/slide9.xml" Type="http://schemas.openxmlformats.org/officeDocument/2006/relationships/slide" Id="rId13"></Relationship><Relationship Target="slides/slide14.xml" Type="http://schemas.openxmlformats.org/officeDocument/2006/relationships/slide" Id="rId18"></Relationship><Relationship Target="tableStyles.xml" Type="http://schemas.openxmlformats.org/officeDocument/2006/relationships/tableStyles" Id="rId26"></Relationship><Relationship Target="../customXml/item3.xml" Type="http://schemas.openxmlformats.org/officeDocument/2006/relationships/customXml" Id="rId3"></Relationship><Relationship Target="notesMasters/notesMaster1.xml" Type="http://schemas.openxmlformats.org/officeDocument/2006/relationships/notesMaster" Id="rId21"></Relationship><Relationship Target="slides/slide3.xml" Type="http://schemas.openxmlformats.org/officeDocument/2006/relationships/slide" Id="rId7"></Relationship><Relationship Target="slides/slide8.xml" Type="http://schemas.openxmlformats.org/officeDocument/2006/relationships/slide" Id="rId12"></Relationship><Relationship Target="slides/slide13.xml" Type="http://schemas.openxmlformats.org/officeDocument/2006/relationships/slide" Id="rId17"></Relationship><Relationship Target="theme/theme1.xml" Type="http://schemas.openxmlformats.org/officeDocument/2006/relationships/theme" Id="rId25"></Relationship><Relationship Target="../customXml/item2.xml" Type="http://schemas.openxmlformats.org/officeDocument/2006/relationships/customXml" Id="rId2"></Relationship><Relationship Target="slides/slide12.xml" Type="http://schemas.openxmlformats.org/officeDocument/2006/relationships/slide" Id="rId16"></Relationship><Relationship Target="slides/slide16.xml" Type="http://schemas.openxmlformats.org/officeDocument/2006/relationships/slide" Id="rId20"></Relationship><Relationship Target="authors.xml" Type="http://schemas.microsoft.com/office/2018/10/relationships/authors" Id="rId29"></Relationship><Relationship Target="../customXml/item1.xml" Type="http://schemas.openxmlformats.org/officeDocument/2006/relationships/customXml" Id="rId1"></Relationship><Relationship Target="slides/slide2.xml" Type="http://schemas.openxmlformats.org/officeDocument/2006/relationships/slide" Id="rId6"></Relationship><Relationship Target="slides/slide7.xml" Type="http://schemas.openxmlformats.org/officeDocument/2006/relationships/slide" Id="rId11"></Relationship><Relationship Target="viewProps.xml" Type="http://schemas.openxmlformats.org/officeDocument/2006/relationships/viewProps" Id="rId24"></Relationship><Relationship Target="slides/slide1.xml" Type="http://schemas.openxmlformats.org/officeDocument/2006/relationships/slide" Id="rId5"></Relationship><Relationship Target="slides/slide11.xml" Type="http://schemas.openxmlformats.org/officeDocument/2006/relationships/slide" Id="rId15"></Relationship><Relationship Target="presProps.xml" Type="http://schemas.openxmlformats.org/officeDocument/2006/relationships/presProps" Id="rId23"></Relationship><Relationship Target="revisionInfo.xml" Type="http://schemas.microsoft.com/office/2015/10/relationships/revisionInfo" Id="rId28"></Relationship><Relationship Target="slides/slide6.xml" Type="http://schemas.openxmlformats.org/officeDocument/2006/relationships/slide" Id="rId10"></Relationship><Relationship Target="slides/slide15.xml" Type="http://schemas.openxmlformats.org/officeDocument/2006/relationships/slide" Id="rId19"></Relationship><Relationship Target="slideMasters/slideMaster1.xml" Type="http://schemas.openxmlformats.org/officeDocument/2006/relationships/slideMaster" Id="rId4"></Relationship><Relationship Target="slides/slide5.xml" Type="http://schemas.openxmlformats.org/officeDocument/2006/relationships/slide" Id="rId9"></Relationship><Relationship Target="slides/slide10.xml" Type="http://schemas.openxmlformats.org/officeDocument/2006/relationships/slide" Id="rId14"></Relationship><Relationship Target="handoutMasters/handoutMaster1.xml" Type="http://schemas.openxmlformats.org/officeDocument/2006/relationships/handoutMaster" Id="rId22"></Relationship><Relationship Target="changesInfos/changesInfo1.xml" Type="http://schemas.microsoft.com/office/2016/11/relationships/changesInfo" Id="rId27"></Relationship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stavo Alfredo Peralta Figueredo" userId="5406af38-a070-4f55-bda0-59c4055324c1" providerId="ADAL" clId="{A8F3C257-1869-4713-A2B4-C742BD01315B}"/>
    <pc:docChg chg="custSel modSld">
      <pc:chgData name="Gustavo Alfredo Peralta Figueredo" userId="5406af38-a070-4f55-bda0-59c4055324c1" providerId="ADAL" clId="{A8F3C257-1869-4713-A2B4-C742BD01315B}" dt="2025-10-28T12:43:46.146" v="9" actId="478"/>
      <pc:docMkLst>
        <pc:docMk/>
      </pc:docMkLst>
      <pc:sldChg chg="addSp delSp modSp mod">
        <pc:chgData name="Gustavo Alfredo Peralta Figueredo" userId="5406af38-a070-4f55-bda0-59c4055324c1" providerId="ADAL" clId="{A8F3C257-1869-4713-A2B4-C742BD01315B}" dt="2025-10-28T12:43:46.146" v="9" actId="478"/>
        <pc:sldMkLst>
          <pc:docMk/>
          <pc:sldMk cId="1517106022" sldId="8151"/>
        </pc:sldMkLst>
        <pc:spChg chg="add mod">
          <ac:chgData name="Gustavo Alfredo Peralta Figueredo" userId="5406af38-a070-4f55-bda0-59c4055324c1" providerId="ADAL" clId="{A8F3C257-1869-4713-A2B4-C742BD01315B}" dt="2025-10-28T12:43:37.151" v="8" actId="20577"/>
          <ac:spMkLst>
            <pc:docMk/>
            <pc:sldMk cId="1517106022" sldId="8151"/>
            <ac:spMk id="2" creationId="{B1215021-C069-0A8D-6139-2F382D80A595}"/>
          </ac:spMkLst>
        </pc:spChg>
        <pc:spChg chg="del">
          <ac:chgData name="Gustavo Alfredo Peralta Figueredo" userId="5406af38-a070-4f55-bda0-59c4055324c1" providerId="ADAL" clId="{A8F3C257-1869-4713-A2B4-C742BD01315B}" dt="2025-10-28T12:43:46.146" v="9" actId="478"/>
          <ac:spMkLst>
            <pc:docMk/>
            <pc:sldMk cId="1517106022" sldId="8151"/>
            <ac:spMk id="17" creationId="{6BA9A022-59B4-0DEB-B67E-1ED75BC94E6D}"/>
          </ac:spMkLst>
        </pc:spChg>
      </pc:sldChg>
    </pc:docChg>
  </pc:docChgLst>
</pc:chgInfo>
</file>

<file path=ppt/charts/_rels/chart1.xml.rels><?xml version="1.0" encoding="UTF-8" ?><Relationships xmlns="http://schemas.openxmlformats.org/package/2006/relationships"><Relationship Target="../theme/themeOverride1.xml" Type="http://schemas.openxmlformats.org/officeDocument/2006/relationships/themeOverride" Id="rId3"></Relationship><Relationship Target="colors1.xml" Type="http://schemas.microsoft.com/office/2011/relationships/chartColorStyle" Id="rId2"></Relationship><Relationship Target="style1.xml" Type="http://schemas.microsoft.com/office/2011/relationships/chartStyle" Id="rId1"></Relationship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9090706236751089E-2"/>
          <c:y val="0.10101010101010101"/>
          <c:w val="0.95090929376324895"/>
          <c:h val="0.45587966276942654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Pt>
            <c:idx val="2"/>
            <c:invertIfNegative val="0"/>
            <c:bubble3D val="0"/>
            <c:spPr>
              <a:solidFill>
                <a:srgbClr val="41D78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185-4B4D-883D-A31CA32D3D80}"/>
              </c:ext>
            </c:extLst>
          </c:dPt>
          <c:dPt>
            <c:idx val="3"/>
            <c:invertIfNegative val="0"/>
            <c:bubble3D val="0"/>
            <c:spPr>
              <a:solidFill>
                <a:srgbClr val="41D78C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185-4B4D-883D-A31CA32D3D80}"/>
              </c:ext>
            </c:extLst>
          </c:dPt>
          <c:dLbls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41D78C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6185-4B4D-883D-A31CA32D3D80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rgbClr val="41D78C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+mn-cs"/>
                    </a:defRPr>
                  </a:pPr>
                  <a:endParaRPr lang="es-CO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6185-4B4D-883D-A31CA32D3D8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ysClr val="windowText" lastClr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+mn-cs"/>
                  </a:defRPr>
                </a:pPr>
                <a:endParaRPr lang="es-CO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(TET!$A$2:$A$3,TET!$A$5:$A$14)</c:f>
              <c:strCache>
                <c:ptCount val="12"/>
                <c:pt idx="0">
                  <c:v>Otras actividades 
de servicios</c:v>
                </c:pt>
                <c:pt idx="1">
                  <c:v>Administración pública </c:v>
                </c:pt>
                <c:pt idx="2">
                  <c:v>Otras actividades
financieras</c:v>
                </c:pt>
                <c:pt idx="3">
                  <c:v>Bancos comerciales </c:v>
                </c:pt>
                <c:pt idx="4">
                  <c:v>Actividades profesionales</c:v>
                </c:pt>
                <c:pt idx="5">
                  <c:v>Electricidad, gas, 
vapor y agua</c:v>
                </c:pt>
                <c:pt idx="6">
                  <c:v>Comercio y transporte </c:v>
                </c:pt>
                <c:pt idx="7">
                  <c:v>Construcción</c:v>
                </c:pt>
                <c:pt idx="8">
                  <c:v>Agricultura</c:v>
                </c:pt>
                <c:pt idx="9">
                  <c:v>Manufactura</c:v>
                </c:pt>
                <c:pt idx="10">
                  <c:v>Información y 
comunicaciones</c:v>
                </c:pt>
                <c:pt idx="11">
                  <c:v>Minería</c:v>
                </c:pt>
              </c:strCache>
              <c:extLst/>
            </c:strRef>
          </c:cat>
          <c:val>
            <c:numRef>
              <c:f>(TET!$F$2:$F$3,TET!$F$5:$F$14)</c:f>
              <c:numCache>
                <c:formatCode>0.0%</c:formatCode>
                <c:ptCount val="12"/>
                <c:pt idx="0">
                  <c:v>0.11669575322427281</c:v>
                </c:pt>
                <c:pt idx="1">
                  <c:v>0.13602077620210448</c:v>
                </c:pt>
                <c:pt idx="2">
                  <c:v>0.14636945204852256</c:v>
                </c:pt>
                <c:pt idx="3">
                  <c:v>0.19899285143391574</c:v>
                </c:pt>
                <c:pt idx="4">
                  <c:v>0.21248243708573303</c:v>
                </c:pt>
                <c:pt idx="5">
                  <c:v>0.24546483731449367</c:v>
                </c:pt>
                <c:pt idx="6">
                  <c:v>0.24558322945016056</c:v>
                </c:pt>
                <c:pt idx="7">
                  <c:v>0.26143062626239272</c:v>
                </c:pt>
                <c:pt idx="8">
                  <c:v>0.26338537692388231</c:v>
                </c:pt>
                <c:pt idx="9">
                  <c:v>0.27285076148463605</c:v>
                </c:pt>
                <c:pt idx="10">
                  <c:v>0.28435009922953519</c:v>
                </c:pt>
                <c:pt idx="11">
                  <c:v>0.34681098750992212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4-6185-4B4D-883D-A31CA32D3D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7"/>
        <c:axId val="690184368"/>
        <c:axId val="690191568"/>
      </c:barChart>
      <c:catAx>
        <c:axId val="69018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+mn-cs"/>
              </a:defRPr>
            </a:pPr>
            <a:endParaRPr lang="es-CO"/>
          </a:p>
        </c:txPr>
        <c:crossAx val="690191568"/>
        <c:crosses val="autoZero"/>
        <c:auto val="1"/>
        <c:lblAlgn val="ctr"/>
        <c:lblOffset val="100"/>
        <c:noMultiLvlLbl val="0"/>
      </c:catAx>
      <c:valAx>
        <c:axId val="690191568"/>
        <c:scaling>
          <c:orientation val="minMax"/>
        </c:scaling>
        <c:delete val="1"/>
        <c:axPos val="l"/>
        <c:numFmt formatCode="0.0%" sourceLinked="1"/>
        <c:majorTickMark val="none"/>
        <c:minorTickMark val="none"/>
        <c:tickLblPos val="nextTo"/>
        <c:crossAx val="6901843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s-CO"/>
    </a:p>
  </c:txPr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?><Relationships xmlns="http://schemas.openxmlformats.org/package/2006/relationships"><Relationship Target="../theme/theme3.xml" Type="http://schemas.openxmlformats.org/officeDocument/2006/relationships/theme" Id="rId1"></Relationship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DE8F55E-3564-59E0-6AB4-0A68F59932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C491CA-AD82-21DA-B6AF-104C3C649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5CE21-4FFD-43E4-9BE1-44B69E389DE4}" type="datetimeFigureOut">
              <a:rPr lang="es-CO" smtClean="0"/>
              <a:t>28/10/2025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018EA8-D50D-6048-06A1-98CC923A5F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F885154-3EB1-CC47-4591-C970E8A90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897CF-0428-44F3-9C91-0685A4FB6E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0061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?><Relationships xmlns="http://schemas.openxmlformats.org/package/2006/relationships"><Relationship Target="../theme/theme2.xml" Type="http://schemas.openxmlformats.org/officeDocument/2006/relationships/theme" Id="rId1"></Relationship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35B31A-E76E-44EC-AE6E-87066ECB0969}" type="datetimeFigureOut">
              <a:rPr lang="es-CO" smtClean="0"/>
              <a:t>28/10/2025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372AE3-A75D-44AE-B2A2-57AC05388BA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87665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72AE3-A75D-44AE-B2A2-57AC05388BAA}" type="slidenum">
              <a:rPr lang="es-CO" smtClean="0"/>
              <a:t>7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7369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372AE3-A75D-44AE-B2A2-57AC05388BAA}" type="slidenum">
              <a:rPr lang="es-CO" smtClean="0"/>
              <a:t>11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0812832"/>
      </p:ext>
    </p:extLst>
  </p:cSld>
  <p:clrMapOvr>
    <a:masterClrMapping/>
  </p:clrMapOvr>
</p:notes>
</file>

<file path=ppt/slideLayouts/_rels/slideLayout1.xml.rels><?xml version="1.0" encoding="UTF-8" ?><Relationships xmlns="http://schemas.openxmlformats.org/package/2006/relationships"><Relationship Target="../media/image1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_rels/slideLayout10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1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2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3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4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5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6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7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8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19.xml.rels><?xml version="1.0" encoding="UTF-8" ?><Relationships xmlns="http://schemas.openxmlformats.org/package/2006/relationships"><Relationship Target="../media/image3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_rels/slideLayout2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3.xml.rels><?xml version="1.0" encoding="UTF-8" ?><Relationships xmlns="http://schemas.openxmlformats.org/package/2006/relationships"><Relationship Target="../slideMasters/slideMaster1.xml" Type="http://schemas.openxmlformats.org/officeDocument/2006/relationships/slideMaster" Id="rId1"></Relationship></Relationships>
</file>

<file path=ppt/slideLayouts/_rels/slideLayout4.xml.rels><?xml version="1.0" encoding="UTF-8" ?><Relationships xmlns="http://schemas.openxmlformats.org/package/2006/relationships"><Relationship Target="../media/image2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_rels/slideLayout5.xml.rels><?xml version="1.0" encoding="UTF-8" ?><Relationships xmlns="http://schemas.openxmlformats.org/package/2006/relationships"><Relationship Target="../media/image2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_rels/slideLayout6.xml.rels><?xml version="1.0" encoding="UTF-8" ?><Relationships xmlns="http://schemas.openxmlformats.org/package/2006/relationships"><Relationship Target="../media/image2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_rels/slideLayout7.xml.rels><?xml version="1.0" encoding="UTF-8" ?><Relationships xmlns="http://schemas.openxmlformats.org/package/2006/relationships"><Relationship Target="../media/image2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_rels/slideLayout8.xml.rels><?xml version="1.0" encoding="UTF-8" ?><Relationships xmlns="http://schemas.openxmlformats.org/package/2006/relationships"><Relationship Target="../media/image2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_rels/slideLayout9.xml.rels><?xml version="1.0" encoding="UTF-8" ?><Relationships xmlns="http://schemas.openxmlformats.org/package/2006/relationships"><Relationship Target="../media/image2.png" Type="http://schemas.openxmlformats.org/officeDocument/2006/relationships/image" Id="rId2"></Relationship><Relationship Target="../slideMasters/slideMaster1.xml" Type="http://schemas.openxmlformats.org/officeDocument/2006/relationships/slideMaster" Id="rId1"></Relationship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3806064-D094-DA86-6C22-C9CFC529A6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47893" y="2139929"/>
            <a:ext cx="2496212" cy="1783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042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FA9D7E4-7BA0-40B7-FF99-DD7B5CDE5C94}"/>
              </a:ext>
            </a:extLst>
          </p:cNvPr>
          <p:cNvSpPr/>
          <p:nvPr userDrawn="1"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rgbClr val="B0884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84479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85865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74435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05034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9DC9B7-1E4F-7D26-4BD7-745061F4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5816B9-11D6-2A5A-0FD1-DB0FC94D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A788D0-F4D3-2B6C-9239-17F58235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2835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</a:defRPr>
            </a:lvl2pPr>
            <a:lvl3pPr>
              <a:defRPr sz="2400">
                <a:latin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5097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Verdana" panose="020B060403050404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623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435581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77857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6FAC-9192-436B-870E-80DDE60983C7}" type="datetimeFigureOut">
              <a:rPr lang="es-CO" smtClean="0"/>
              <a:t>28/10/2025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4CBB0B-5D0C-43FE-9043-22172208F6F8}" type="slidenum">
              <a:rPr lang="es-CO" smtClean="0"/>
              <a:t>‹Nº›</a:t>
            </a:fld>
            <a:endParaRPr lang="es-CO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98"/>
            <a:ext cx="12191998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6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49AFD091-953C-4B8E-5508-A2D6A3D77D1D}"/>
              </a:ext>
            </a:extLst>
          </p:cNvPr>
          <p:cNvSpPr/>
          <p:nvPr userDrawn="1"/>
        </p:nvSpPr>
        <p:spPr>
          <a:xfrm>
            <a:off x="0" y="819253"/>
            <a:ext cx="12192000" cy="5219493"/>
          </a:xfrm>
          <a:prstGeom prst="rect">
            <a:avLst/>
          </a:prstGeom>
          <a:solidFill>
            <a:srgbClr val="B0884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6537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F663A175-52FA-6661-1F93-E14E5215D728}"/>
              </a:ext>
            </a:extLst>
          </p:cNvPr>
          <p:cNvSpPr/>
          <p:nvPr userDrawn="1"/>
        </p:nvSpPr>
        <p:spPr>
          <a:xfrm>
            <a:off x="0" y="6721474"/>
            <a:ext cx="12192000" cy="136525"/>
          </a:xfrm>
          <a:prstGeom prst="rect">
            <a:avLst/>
          </a:prstGeom>
          <a:solidFill>
            <a:srgbClr val="B0884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90414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66070" y="159440"/>
            <a:ext cx="659859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13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8270" y="159440"/>
            <a:ext cx="659859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916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23870" y="159440"/>
            <a:ext cx="659859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940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66070" y="6251575"/>
            <a:ext cx="659859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363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8270" y="6251575"/>
            <a:ext cx="659859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9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32AACA3-EE5B-D2A7-8374-77B760538B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023870" y="6251575"/>
            <a:ext cx="659859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266677"/>
      </p:ext>
    </p:extLst>
  </p:cSld>
  <p:clrMapOvr>
    <a:masterClrMapping/>
  </p:clrMapOvr>
</p:sldLayout>
</file>

<file path=ppt/slideMasters/_rels/slideMaster1.xml.rels><?xml version="1.0" encoding="UTF-8" ?><Relationships xmlns="http://schemas.openxmlformats.org/package/2006/relationships"><Relationship Target="../slideLayouts/slideLayout8.xml" Type="http://schemas.openxmlformats.org/officeDocument/2006/relationships/slideLayout" Id="rId8"></Relationship><Relationship Target="../slideLayouts/slideLayout13.xml" Type="http://schemas.openxmlformats.org/officeDocument/2006/relationships/slideLayout" Id="rId13"></Relationship><Relationship Target="../slideLayouts/slideLayout18.xml" Type="http://schemas.openxmlformats.org/officeDocument/2006/relationships/slideLayout" Id="rId18"></Relationship><Relationship Target="../slideLayouts/slideLayout3.xml" Type="http://schemas.openxmlformats.org/officeDocument/2006/relationships/slideLayout" Id="rId3"></Relationship><Relationship Target="../slideLayouts/slideLayout7.xml" Type="http://schemas.openxmlformats.org/officeDocument/2006/relationships/slideLayout" Id="rId7"></Relationship><Relationship Target="../slideLayouts/slideLayout12.xml" Type="http://schemas.openxmlformats.org/officeDocument/2006/relationships/slideLayout" Id="rId12"></Relationship><Relationship Target="../slideLayouts/slideLayout17.xml" Type="http://schemas.openxmlformats.org/officeDocument/2006/relationships/slideLayout" Id="rId17"></Relationship><Relationship Target="../slideLayouts/slideLayout2.xml" Type="http://schemas.openxmlformats.org/officeDocument/2006/relationships/slideLayout" Id="rId2"></Relationship><Relationship Target="../slideLayouts/slideLayout16.xml" Type="http://schemas.openxmlformats.org/officeDocument/2006/relationships/slideLayout" Id="rId16"></Relationship><Relationship Target="../theme/theme1.xml" Type="http://schemas.openxmlformats.org/officeDocument/2006/relationships/theme" Id="rId20"></Relationship><Relationship Target="../slideLayouts/slideLayout1.xml" Type="http://schemas.openxmlformats.org/officeDocument/2006/relationships/slideLayout" Id="rId1"></Relationship><Relationship Target="../slideLayouts/slideLayout6.xml" Type="http://schemas.openxmlformats.org/officeDocument/2006/relationships/slideLayout" Id="rId6"></Relationship><Relationship Target="../slideLayouts/slideLayout11.xml" Type="http://schemas.openxmlformats.org/officeDocument/2006/relationships/slideLayout" Id="rId11"></Relationship><Relationship Target="../slideLayouts/slideLayout5.xml" Type="http://schemas.openxmlformats.org/officeDocument/2006/relationships/slideLayout" Id="rId5"></Relationship><Relationship Target="../slideLayouts/slideLayout15.xml" Type="http://schemas.openxmlformats.org/officeDocument/2006/relationships/slideLayout" Id="rId15"></Relationship><Relationship Target="../slideLayouts/slideLayout10.xml" Type="http://schemas.openxmlformats.org/officeDocument/2006/relationships/slideLayout" Id="rId10"></Relationship><Relationship Target="../slideLayouts/slideLayout19.xml" Type="http://schemas.openxmlformats.org/officeDocument/2006/relationships/slideLayout" Id="rId19"></Relationship><Relationship Target="../slideLayouts/slideLayout4.xml" Type="http://schemas.openxmlformats.org/officeDocument/2006/relationships/slideLayout" Id="rId4"></Relationship><Relationship Target="../slideLayouts/slideLayout9.xml" Type="http://schemas.openxmlformats.org/officeDocument/2006/relationships/slideLayout" Id="rId9"></Relationship><Relationship Target="../slideLayouts/slideLayout14.xml" Type="http://schemas.openxmlformats.org/officeDocument/2006/relationships/slideLayout" Id="rId14"></Relationship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28/10/2025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BD1A760-8BC2-B21A-4181-ED964269BA39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1104563" y="6642100"/>
            <a:ext cx="1052512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s-CO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Información Pública</a:t>
            </a:r>
          </a:p>
        </p:txBody>
      </p:sp>
    </p:spTree>
    <p:extLst>
      <p:ext uri="{BB962C8B-B14F-4D97-AF65-F5344CB8AC3E}">
        <p14:creationId xmlns:p14="http://schemas.microsoft.com/office/powerpoint/2010/main" val="5396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61" r:id="rId1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?><Relationships xmlns="http://schemas.openxmlformats.org/package/2006/relationships"><Relationship Target="../media/image4.png" Type="http://schemas.openxmlformats.org/officeDocument/2006/relationships/image" Id="rId2"></Relationship><Relationship Target="../slideLayouts/slideLayout2.xml" Type="http://schemas.openxmlformats.org/officeDocument/2006/relationships/slideLayout" Id="rId1"></Relationship></Relationships>
</file>

<file path=ppt/slides/_rels/slide10.xml.rels><?xml version="1.0" encoding="UTF-8" ?><Relationships xmlns="http://schemas.openxmlformats.org/package/2006/relationships"><Relationship Target="../slideLayouts/slideLayout5.xml" Type="http://schemas.openxmlformats.org/officeDocument/2006/relationships/slideLayout" Id="rId1"></Relationship></Relationships>
</file>

<file path=ppt/slides/_rels/slide11.xml.rels><?xml version="1.0" encoding="UTF-8" ?><Relationships xmlns="http://schemas.openxmlformats.org/package/2006/relationships"><Relationship Target="../notesSlides/notesSlide2.xml" Type="http://schemas.openxmlformats.org/officeDocument/2006/relationships/notesSlide" Id="rId2"></Relationship><Relationship Target="../slideLayouts/slideLayout5.xml" Type="http://schemas.openxmlformats.org/officeDocument/2006/relationships/slideLayout" Id="rId1"></Relationship></Relationships>
</file>

<file path=ppt/slides/_rels/slide12.xml.rels><?xml version="1.0" encoding="UTF-8" ?><Relationships xmlns="http://schemas.openxmlformats.org/package/2006/relationships"><Relationship Target="../media/image12.png" Type="http://schemas.openxmlformats.org/officeDocument/2006/relationships/image" Id="rId3"></Relationship><Relationship Target="../media/hdphoto2.wdp" Type="http://schemas.microsoft.com/office/2007/relationships/hdphoto" Id="rId7"></Relationship><Relationship Target="../media/image11.png" Type="http://schemas.openxmlformats.org/officeDocument/2006/relationships/image" Id="rId2"></Relationship><Relationship Target="../slideLayouts/slideLayout5.xml" Type="http://schemas.openxmlformats.org/officeDocument/2006/relationships/slideLayout" Id="rId1"></Relationship><Relationship Target="../media/image14.png" Type="http://schemas.openxmlformats.org/officeDocument/2006/relationships/image" Id="rId6"></Relationship><Relationship Target="../media/hdphoto1.wdp" Type="http://schemas.microsoft.com/office/2007/relationships/hdphoto" Id="rId5"></Relationship><Relationship Target="../media/image13.png" Type="http://schemas.openxmlformats.org/officeDocument/2006/relationships/image" Id="rId4"></Relationship></Relationships>
</file>

<file path=ppt/slides/_rels/slide13.xml.rels><?xml version="1.0" encoding="UTF-8" ?><Relationships xmlns="http://schemas.openxmlformats.org/package/2006/relationships"><Relationship Target="../slideLayouts/slideLayout5.xml" Type="http://schemas.openxmlformats.org/officeDocument/2006/relationships/slideLayout" Id="rId1"></Relationship></Relationships>
</file>

<file path=ppt/slides/_rels/slide14.xml.rels><?xml version="1.0" encoding="UTF-8" ?><Relationships xmlns="http://schemas.openxmlformats.org/package/2006/relationships"><Relationship Target="../slideLayouts/slideLayout5.xml" Type="http://schemas.openxmlformats.org/officeDocument/2006/relationships/slideLayout" Id="rId1"></Relationship></Relationships>
</file>

<file path=ppt/slides/_rels/slide15.xml.rels><?xml version="1.0" encoding="UTF-8" ?><Relationships xmlns="http://schemas.openxmlformats.org/package/2006/relationships"><Relationship Target="../slideLayouts/slideLayout5.xml" Type="http://schemas.openxmlformats.org/officeDocument/2006/relationships/slideLayout" Id="rId1"></Relationship></Relationships>
</file>

<file path=ppt/slides/_rels/slide16.xml.rels><?xml version="1.0" encoding="UTF-8" ?><Relationships xmlns="http://schemas.openxmlformats.org/package/2006/relationships"><Relationship Target="../media/image4.png" Type="http://schemas.openxmlformats.org/officeDocument/2006/relationships/image" Id="rId2"></Relationship><Relationship Target="../slideLayouts/slideLayout2.xml" Type="http://schemas.openxmlformats.org/officeDocument/2006/relationships/slideLayout" Id="rId1"></Relationship></Relationships>
</file>

<file path=ppt/slides/_rels/slide2.xml.rels><?xml version="1.0" encoding="UTF-8" ?><Relationships xmlns="http://schemas.openxmlformats.org/package/2006/relationships"><Relationship Target="../slideLayouts/slideLayout5.xml" Type="http://schemas.openxmlformats.org/officeDocument/2006/relationships/slideLayout" Id="rId1"></Relationship></Relationships>
</file>

<file path=ppt/slides/_rels/slide3.xml.rels><?xml version="1.0" encoding="UTF-8" ?><Relationships xmlns="http://schemas.openxmlformats.org/package/2006/relationships"><Relationship Target="../slideLayouts/slideLayout5.xml" Type="http://schemas.openxmlformats.org/officeDocument/2006/relationships/slideLayout" Id="rId1"></Relationship></Relationships>
</file>

<file path=ppt/slides/_rels/slide4.xml.rels><?xml version="1.0" encoding="UTF-8" ?><Relationships xmlns="http://schemas.openxmlformats.org/package/2006/relationships"><Relationship Target="../slideLayouts/slideLayout5.xml" Type="http://schemas.openxmlformats.org/officeDocument/2006/relationships/slideLayout" Id="rId1"></Relationship></Relationships>
</file>

<file path=ppt/slides/_rels/slide5.xml.rels><?xml version="1.0" encoding="UTF-8" ?><Relationships xmlns="http://schemas.openxmlformats.org/package/2006/relationships"><Relationship Target="../media/image6.png" Type="http://schemas.openxmlformats.org/officeDocument/2006/relationships/image" Id="rId3"></Relationship><Relationship Target="../media/image10.png" Type="http://schemas.openxmlformats.org/officeDocument/2006/relationships/image" Id="rId7"></Relationship><Relationship Target="../media/image5.png" Type="http://schemas.openxmlformats.org/officeDocument/2006/relationships/image" Id="rId2"></Relationship><Relationship Target="../slideLayouts/slideLayout5.xml" Type="http://schemas.openxmlformats.org/officeDocument/2006/relationships/slideLayout" Id="rId1"></Relationship><Relationship Target="../media/image9.png" Type="http://schemas.openxmlformats.org/officeDocument/2006/relationships/image" Id="rId6"></Relationship><Relationship Target="../media/image8.png" Type="http://schemas.openxmlformats.org/officeDocument/2006/relationships/image" Id="rId5"></Relationship><Relationship Target="../media/image7.png" Type="http://schemas.openxmlformats.org/officeDocument/2006/relationships/image" Id="rId4"></Relationship></Relationships>
</file>

<file path=ppt/slides/_rels/slide6.xml.rels><?xml version="1.0" encoding="UTF-8" ?><Relationships xmlns="http://schemas.openxmlformats.org/package/2006/relationships"><Relationship Target="../slideLayouts/slideLayout5.xml" Type="http://schemas.openxmlformats.org/officeDocument/2006/relationships/slideLayout" Id="rId1"></Relationship></Relationships>
</file>

<file path=ppt/slides/_rels/slide7.xml.rels><?xml version="1.0" encoding="UTF-8" ?><Relationships xmlns="http://schemas.openxmlformats.org/package/2006/relationships"><Relationship Target="../notesSlides/notesSlide1.xml" Type="http://schemas.openxmlformats.org/officeDocument/2006/relationships/notesSlide" Id="rId2"></Relationship><Relationship Target="../slideLayouts/slideLayout5.xml" Type="http://schemas.openxmlformats.org/officeDocument/2006/relationships/slideLayout" Id="rId1"></Relationship></Relationships>
</file>

<file path=ppt/slides/_rels/slide8.xml.rels><?xml version="1.0" encoding="UTF-8" ?><Relationships xmlns="http://schemas.openxmlformats.org/package/2006/relationships"><Relationship Target="../slideLayouts/slideLayout5.xml" Type="http://schemas.openxmlformats.org/officeDocument/2006/relationships/slideLayout" Id="rId1"></Relationship></Relationships>
</file>

<file path=ppt/slides/_rels/slide9.xml.rels><?xml version="1.0" encoding="UTF-8" ?><Relationships xmlns="http://schemas.openxmlformats.org/package/2006/relationships"><Relationship Target="../charts/chart1.xml" Type="http://schemas.openxmlformats.org/officeDocument/2006/relationships/chart" Id="rId2"></Relationship><Relationship Target="../slideLayouts/slideLayout5.xml" Type="http://schemas.openxmlformats.org/officeDocument/2006/relationships/slideLayout" Id="rId1"></Relationship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80181296-6DA0-2504-4D1B-B2D877A8D0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3"/>
          <a:stretch/>
        </p:blipFill>
        <p:spPr>
          <a:xfrm>
            <a:off x="4991310" y="6261739"/>
            <a:ext cx="2209380" cy="16023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673C0BA5-5B73-5DFF-942E-7348F97DF18B}"/>
              </a:ext>
            </a:extLst>
          </p:cNvPr>
          <p:cNvSpPr txBox="1"/>
          <p:nvPr/>
        </p:nvSpPr>
        <p:spPr>
          <a:xfrm>
            <a:off x="2478601" y="4739995"/>
            <a:ext cx="72347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Ministerio de Hacienda y Crédito Público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Octubre 2025</a:t>
            </a:r>
            <a:endParaRPr kumimoji="0" lang="es-CO" sz="200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C663129-4107-716D-989F-C5E0A9EED35D}"/>
              </a:ext>
            </a:extLst>
          </p:cNvPr>
          <p:cNvSpPr txBox="1"/>
          <p:nvPr/>
        </p:nvSpPr>
        <p:spPr>
          <a:xfrm>
            <a:off x="1435608" y="1680522"/>
            <a:ext cx="91439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36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Alternativa Proyecto de Ley de Financiamiento orientadas al equilibrio de las finanzas públicas y la sostenibilidad fiscal</a:t>
            </a:r>
          </a:p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3558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70F1A36-E68B-3138-3D72-304E84DA2117}"/>
              </a:ext>
            </a:extLst>
          </p:cNvPr>
          <p:cNvSpPr/>
          <p:nvPr/>
        </p:nvSpPr>
        <p:spPr>
          <a:xfrm>
            <a:off x="1597502" y="1782396"/>
            <a:ext cx="8996996" cy="329320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/>
            <a:r>
              <a:rPr lang="es-CO" sz="40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Medidas de Financiación para la adaptación y acción climática y el desarrollo sostenible en un marco de sostenibilidad fiscal</a:t>
            </a:r>
          </a:p>
        </p:txBody>
      </p:sp>
    </p:spTree>
    <p:extLst>
      <p:ext uri="{BB962C8B-B14F-4D97-AF65-F5344CB8AC3E}">
        <p14:creationId xmlns:p14="http://schemas.microsoft.com/office/powerpoint/2010/main" val="1018538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A079B3-177B-B969-B027-5CEC66BDC3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34FE32F-15F5-E818-AB28-D2CC6EB08F60}"/>
              </a:ext>
            </a:extLst>
          </p:cNvPr>
          <p:cNvSpPr/>
          <p:nvPr/>
        </p:nvSpPr>
        <p:spPr>
          <a:xfrm>
            <a:off x="1640367" y="154085"/>
            <a:ext cx="8911266" cy="107721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>
              <a:defRPr/>
            </a:pPr>
            <a:r>
              <a:rPr lang="es-CO" sz="32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Impuesto al consumo sobre bebidas alcohólicas y tabaco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E2724F4-AA80-F6F2-4EAA-35FE1B621527}"/>
              </a:ext>
            </a:extLst>
          </p:cNvPr>
          <p:cNvSpPr txBox="1"/>
          <p:nvPr/>
        </p:nvSpPr>
        <p:spPr>
          <a:xfrm>
            <a:off x="393519" y="1228621"/>
            <a:ext cx="5239185" cy="340519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algn="ctr"/>
            <a:r>
              <a:rPr lang="es-CO" dirty="0"/>
              <a:t>Bebidas alcohólicas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096F948-1FD6-97B3-5690-B6D2EB49025A}"/>
              </a:ext>
            </a:extLst>
          </p:cNvPr>
          <p:cNvSpPr txBox="1"/>
          <p:nvPr/>
        </p:nvSpPr>
        <p:spPr>
          <a:xfrm>
            <a:off x="195072" y="6372903"/>
            <a:ext cx="10673442" cy="485097"/>
          </a:xfrm>
          <a:prstGeom prst="round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50000"/>
              </a:lnSpc>
              <a:buClr>
                <a:srgbClr val="0DABAB"/>
              </a:buClr>
            </a:pPr>
            <a:r>
              <a:rPr lang="es-CO" sz="800" dirty="0">
                <a:solidFill>
                  <a:schemeClr val="bg2">
                    <a:lumMod val="25000"/>
                  </a:schemeClr>
                </a:solidFill>
                <a:latin typeface="Verdana"/>
                <a:ea typeface="Verdana"/>
              </a:rPr>
              <a:t>*Impacto fiscal promedio 2027-2030.</a:t>
            </a:r>
          </a:p>
          <a:p>
            <a:pPr algn="just">
              <a:lnSpc>
                <a:spcPct val="150000"/>
              </a:lnSpc>
              <a:buClr>
                <a:srgbClr val="0DABAB"/>
              </a:buClr>
            </a:pPr>
            <a:r>
              <a:rPr lang="es-CO" sz="800" dirty="0">
                <a:solidFill>
                  <a:schemeClr val="bg2">
                    <a:lumMod val="25000"/>
                  </a:schemeClr>
                </a:solidFill>
                <a:latin typeface="Verdana"/>
                <a:ea typeface="Verdana"/>
              </a:rPr>
              <a:t>** Incluye el recaudo por el aumento de la tarifa en </a:t>
            </a:r>
            <a:r>
              <a:rPr lang="es-CO" sz="800" dirty="0" err="1">
                <a:solidFill>
                  <a:schemeClr val="bg2">
                    <a:lumMod val="25000"/>
                  </a:schemeClr>
                </a:solidFill>
                <a:latin typeface="Verdana"/>
                <a:ea typeface="Verdana"/>
              </a:rPr>
              <a:t>impoconsumo</a:t>
            </a:r>
            <a:r>
              <a:rPr lang="es-CO" sz="800" dirty="0">
                <a:solidFill>
                  <a:schemeClr val="bg2">
                    <a:lumMod val="25000"/>
                  </a:schemeClr>
                </a:solidFill>
                <a:latin typeface="Verdana"/>
                <a:ea typeface="Verdana"/>
              </a:rPr>
              <a:t> </a:t>
            </a:r>
            <a:endParaRPr lang="es-ES" sz="1400" dirty="0">
              <a:solidFill>
                <a:schemeClr val="bg2">
                  <a:lumMod val="25000"/>
                </a:schemeClr>
              </a:solidFill>
              <a:cs typeface="Helvetica"/>
            </a:endParaRPr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id="{2F9CA15C-73A5-A987-8D63-F3F6BA632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467960"/>
              </p:ext>
            </p:extLst>
          </p:nvPr>
        </p:nvGraphicFramePr>
        <p:xfrm>
          <a:off x="393519" y="1725799"/>
          <a:ext cx="5239185" cy="3883262"/>
        </p:xfrm>
        <a:graphic>
          <a:graphicData uri="http://schemas.openxmlformats.org/drawingml/2006/table">
            <a:tbl>
              <a:tblPr firstRow="1" firstCol="1" bandRow="1"/>
              <a:tblGrid>
                <a:gridCol w="2126523">
                  <a:extLst>
                    <a:ext uri="{9D8B030D-6E8A-4147-A177-3AD203B41FA5}">
                      <a16:colId xmlns:a16="http://schemas.microsoft.com/office/drawing/2014/main" val="1515531923"/>
                    </a:ext>
                  </a:extLst>
                </a:gridCol>
                <a:gridCol w="3112662">
                  <a:extLst>
                    <a:ext uri="{9D8B030D-6E8A-4147-A177-3AD203B41FA5}">
                      <a16:colId xmlns:a16="http://schemas.microsoft.com/office/drawing/2014/main" val="1862819570"/>
                    </a:ext>
                  </a:extLst>
                </a:gridCol>
              </a:tblGrid>
              <a:tr h="332007">
                <a:tc rowSpan="2"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  <a:buNone/>
                      </a:pPr>
                      <a:r>
                        <a:rPr lang="es-CO" sz="1200" b="1" kern="100" spc="-5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es-CO" sz="1200" b="1" kern="100" spc="-50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Componente</a:t>
                      </a:r>
                      <a:endParaRPr lang="es-CO" sz="1200" kern="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  <a:buNone/>
                      </a:pPr>
                      <a:r>
                        <a:rPr lang="es-CO" sz="1200" b="1" kern="100" spc="-5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Propuesta</a:t>
                      </a:r>
                      <a:endParaRPr lang="es-CO" sz="1200" kern="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253957"/>
                  </a:ext>
                </a:extLst>
              </a:tr>
              <a:tr h="707887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800"/>
                        </a:spcAft>
                        <a:buNone/>
                      </a:pPr>
                      <a:r>
                        <a:rPr lang="es-CO" sz="1200" b="1" kern="100" spc="-5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Uniforme para todas las bebidas alcohólicas y no alcohólicas</a:t>
                      </a:r>
                      <a:endParaRPr lang="es-CO" sz="1200" kern="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6777843"/>
                  </a:ext>
                </a:extLst>
              </a:tr>
              <a:tr h="707887"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  <a:buNone/>
                      </a:pPr>
                      <a:r>
                        <a:rPr lang="es-CO" sz="1200" b="1" kern="100" spc="-5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Base gravable</a:t>
                      </a:r>
                      <a:endParaRPr lang="es-CO" sz="1200" kern="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  <a:buNone/>
                      </a:pPr>
                      <a:r>
                        <a:rPr lang="es-ES" sz="1200" b="0" kern="100" spc="-5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Precio al consumidor de la certificación del DANE</a:t>
                      </a:r>
                      <a:endParaRPr lang="es-CO" sz="1200" b="0" kern="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7478884"/>
                  </a:ext>
                </a:extLst>
              </a:tr>
              <a:tr h="332007"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  <a:buNone/>
                      </a:pPr>
                      <a:r>
                        <a:rPr lang="es-CO" sz="1200" b="1" kern="100" spc="-5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Ad Valorem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 kern="100" spc="-5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[Pendiente ajuste en línea con lo mencionado por Ministro]</a:t>
                      </a:r>
                      <a:endParaRPr lang="es-CO" sz="1200" b="1" kern="1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9808510"/>
                  </a:ext>
                </a:extLst>
              </a:tr>
              <a:tr h="1061834"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  <a:buNone/>
                      </a:pPr>
                      <a:r>
                        <a:rPr lang="es-CO" sz="1200" b="1" kern="100" spc="-5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Específico</a:t>
                      </a:r>
                      <a:endParaRPr lang="es-CO" sz="1200" kern="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  <a:buNone/>
                      </a:pPr>
                      <a:r>
                        <a:rPr lang="es-ES" sz="1200" b="1" kern="100" spc="-50" dirty="0">
                          <a:solidFill>
                            <a:srgbClr val="0DABAB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$750 </a:t>
                      </a:r>
                      <a:r>
                        <a:rPr lang="es-ES" sz="1200" b="0" kern="100" spc="-5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por grado </a:t>
                      </a:r>
                      <a:r>
                        <a:rPr lang="es-ES" sz="1200" b="0" kern="100" spc="-50" dirty="0" err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alcoholimétrico</a:t>
                      </a:r>
                      <a:r>
                        <a:rPr lang="es-ES" sz="1200" b="0" kern="100" spc="-5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por 750cm</a:t>
                      </a:r>
                      <a:r>
                        <a:rPr lang="es-ES" sz="1200" b="0" kern="100" spc="-50" baseline="3000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CO" sz="1200" b="0" kern="100" baseline="300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2037085"/>
                  </a:ext>
                </a:extLst>
              </a:tr>
              <a:tr h="707887"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  <a:buNone/>
                      </a:pPr>
                      <a:r>
                        <a:rPr lang="es-CO" sz="1200" b="1" kern="100" spc="-5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Actualización de la tarifa en componente específico</a:t>
                      </a:r>
                      <a:endParaRPr lang="es-CO" sz="1200" kern="10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800"/>
                        </a:spcAft>
                        <a:buNone/>
                      </a:pPr>
                      <a:r>
                        <a:rPr lang="es-ES" sz="1200" b="0" kern="100" spc="-50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IPC+4 puntos</a:t>
                      </a:r>
                      <a:endParaRPr lang="es-CO" sz="1200" b="0" kern="1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639438"/>
                  </a:ext>
                </a:extLst>
              </a:tr>
            </a:tbl>
          </a:graphicData>
        </a:graphic>
      </p:graphicFrame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75F9C69A-F7B0-89CB-6B28-15400051D6FC}"/>
              </a:ext>
            </a:extLst>
          </p:cNvPr>
          <p:cNvSpPr/>
          <p:nvPr/>
        </p:nvSpPr>
        <p:spPr>
          <a:xfrm>
            <a:off x="3728282" y="5775467"/>
            <a:ext cx="1904422" cy="556225"/>
          </a:xfrm>
          <a:prstGeom prst="roundRect">
            <a:avLst/>
          </a:prstGeom>
          <a:solidFill>
            <a:srgbClr val="0DAB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 dirty="0">
                <a:latin typeface="Verdana"/>
                <a:ea typeface="Verdana"/>
              </a:rPr>
              <a:t>$4.151 mm**</a:t>
            </a:r>
          </a:p>
          <a:p>
            <a:pPr algn="ctr"/>
            <a:r>
              <a:rPr lang="es-CO" sz="1400" b="1" dirty="0">
                <a:latin typeface="Verdana"/>
                <a:ea typeface="Verdana"/>
              </a:rPr>
              <a:t>0,2% del PIB</a:t>
            </a: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875A4803-F9CC-0270-A83D-35A01CA867B4}"/>
              </a:ext>
            </a:extLst>
          </p:cNvPr>
          <p:cNvSpPr/>
          <p:nvPr/>
        </p:nvSpPr>
        <p:spPr>
          <a:xfrm>
            <a:off x="356943" y="5775467"/>
            <a:ext cx="3270357" cy="556225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 dirty="0">
                <a:latin typeface="Verdana"/>
                <a:ea typeface="Verdana"/>
              </a:rPr>
              <a:t>Impacto fiscal bebidas alcohólicas más tabaco 2026 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A4E901D8-E713-5E4F-1573-8A6303090140}"/>
              </a:ext>
            </a:extLst>
          </p:cNvPr>
          <p:cNvSpPr/>
          <p:nvPr/>
        </p:nvSpPr>
        <p:spPr>
          <a:xfrm>
            <a:off x="9629610" y="5925482"/>
            <a:ext cx="2303310" cy="549797"/>
          </a:xfrm>
          <a:prstGeom prst="roundRect">
            <a:avLst/>
          </a:prstGeom>
          <a:solidFill>
            <a:srgbClr val="0DAB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0,2% del PIB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D4047B63-A11F-55C2-B3FF-57571504C3DC}"/>
              </a:ext>
            </a:extLst>
          </p:cNvPr>
          <p:cNvSpPr/>
          <p:nvPr/>
        </p:nvSpPr>
        <p:spPr>
          <a:xfrm>
            <a:off x="6096000" y="5925481"/>
            <a:ext cx="3469203" cy="549798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300" b="1">
                <a:latin typeface="Verdana"/>
                <a:ea typeface="Verdana"/>
              </a:rPr>
              <a:t>Impacto fiscal  bebidas alcohólicas más tabaco 2027-30* 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58C6127-EF6E-D638-470D-0EB9AE3B0F14}"/>
              </a:ext>
            </a:extLst>
          </p:cNvPr>
          <p:cNvSpPr txBox="1"/>
          <p:nvPr/>
        </p:nvSpPr>
        <p:spPr>
          <a:xfrm>
            <a:off x="6096000" y="1246909"/>
            <a:ext cx="5836920" cy="340519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algn="ctr"/>
            <a:r>
              <a:rPr lang="es-CO"/>
              <a:t>Tabaco, sus derivados, sucedáneos o imitadores </a:t>
            </a:r>
          </a:p>
        </p:txBody>
      </p:sp>
      <p:graphicFrame>
        <p:nvGraphicFramePr>
          <p:cNvPr id="14" name="Tabla 13">
            <a:extLst>
              <a:ext uri="{FF2B5EF4-FFF2-40B4-BE49-F238E27FC236}">
                <a16:creationId xmlns:a16="http://schemas.microsoft.com/office/drawing/2014/main" id="{606306C0-722A-07DB-4034-0A48A2238E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295536"/>
              </p:ext>
            </p:extLst>
          </p:nvPr>
        </p:nvGraphicFramePr>
        <p:xfrm>
          <a:off x="6096000" y="1789806"/>
          <a:ext cx="5836920" cy="3849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1313">
                  <a:extLst>
                    <a:ext uri="{9D8B030D-6E8A-4147-A177-3AD203B41FA5}">
                      <a16:colId xmlns:a16="http://schemas.microsoft.com/office/drawing/2014/main" val="11696988"/>
                    </a:ext>
                  </a:extLst>
                </a:gridCol>
                <a:gridCol w="1587729">
                  <a:extLst>
                    <a:ext uri="{9D8B030D-6E8A-4147-A177-3AD203B41FA5}">
                      <a16:colId xmlns:a16="http://schemas.microsoft.com/office/drawing/2014/main" val="2098141530"/>
                    </a:ext>
                  </a:extLst>
                </a:gridCol>
                <a:gridCol w="3147878">
                  <a:extLst>
                    <a:ext uri="{9D8B030D-6E8A-4147-A177-3AD203B41FA5}">
                      <a16:colId xmlns:a16="http://schemas.microsoft.com/office/drawing/2014/main" val="2232242125"/>
                    </a:ext>
                  </a:extLst>
                </a:gridCol>
              </a:tblGrid>
              <a:tr h="406253">
                <a:tc gridSpan="2">
                  <a:txBody>
                    <a:bodyPr/>
                    <a:lstStyle/>
                    <a:p>
                      <a:pPr algn="ctr"/>
                      <a:r>
                        <a:rPr lang="es-CO" sz="120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Componente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 sz="14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sz="120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Propuesta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57347"/>
                  </a:ext>
                </a:extLst>
              </a:tr>
              <a:tr h="911450">
                <a:tc gridSpan="2">
                  <a:txBody>
                    <a:bodyPr/>
                    <a:lstStyle/>
                    <a:p>
                      <a:r>
                        <a:rPr lang="es-CO" sz="1200" b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Base gravable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20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Precio al consumidor de la certificación del DANE y la unidad de medida de la declaración de importación de la DIAN</a:t>
                      </a:r>
                      <a:endParaRPr lang="es-CO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919473"/>
                  </a:ext>
                </a:extLst>
              </a:tr>
              <a:tr h="708906">
                <a:tc gridSpan="2">
                  <a:txBody>
                    <a:bodyPr/>
                    <a:lstStyle/>
                    <a:p>
                      <a:r>
                        <a:rPr lang="es-CO" sz="1200" b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Ad valorem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>
                          <a:solidFill>
                            <a:srgbClr val="0DABAB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10% </a:t>
                      </a:r>
                      <a:r>
                        <a:rPr lang="es-ES" sz="1200" b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Sólida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>
                          <a:solidFill>
                            <a:srgbClr val="0DABAB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30% </a:t>
                      </a:r>
                      <a:r>
                        <a:rPr lang="es-ES" sz="120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para presentación líquida (vapeadores o cigarrillos electrónicos)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3876909"/>
                  </a:ext>
                </a:extLst>
              </a:tr>
              <a:tr h="911450">
                <a:tc rowSpan="2">
                  <a:txBody>
                    <a:bodyPr/>
                    <a:lstStyle/>
                    <a:p>
                      <a:r>
                        <a:rPr lang="es-CO" sz="1200" b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Específico</a:t>
                      </a:r>
                    </a:p>
                    <a:p>
                      <a:endParaRPr lang="es-CO" sz="1200" b="1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Sólida y cajetilla de 20 unidades o proporcional: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200" b="1">
                          <a:solidFill>
                            <a:srgbClr val="0DABAB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$11.200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26724177"/>
                  </a:ext>
                </a:extLst>
              </a:tr>
              <a:tr h="911450">
                <a:tc vMerge="1">
                  <a:txBody>
                    <a:bodyPr/>
                    <a:lstStyle/>
                    <a:p>
                      <a:endParaRPr lang="es-CO" sz="140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sz="1200" b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Sólida y presentación de no cajetilla (nicotina oral):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just">
                        <a:spcAft>
                          <a:spcPts val="350"/>
                        </a:spcAft>
                        <a:buClr>
                          <a:srgbClr val="09A7AF"/>
                        </a:buClr>
                        <a:buFont typeface="Helvetica" panose="020B0604020202020204" pitchFamily="34" charset="0"/>
                        <a:buNone/>
                      </a:pPr>
                      <a:r>
                        <a:rPr lang="es-CO" sz="1200" b="1">
                          <a:solidFill>
                            <a:srgbClr val="0DABAB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$891 </a:t>
                      </a:r>
                      <a:r>
                        <a:rPr lang="es-CO" sz="1200" b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por gramo</a:t>
                      </a:r>
                    </a:p>
                    <a:p>
                      <a:pPr marL="0" lvl="0" indent="0" algn="just">
                        <a:spcAft>
                          <a:spcPts val="350"/>
                        </a:spcAft>
                        <a:buClr>
                          <a:srgbClr val="09A7AF"/>
                        </a:buClr>
                        <a:buFont typeface="Helvetica" panose="020B0604020202020204" pitchFamily="34" charset="0"/>
                        <a:buNone/>
                      </a:pPr>
                      <a:r>
                        <a:rPr lang="es-CO" sz="1200" b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Líquida: </a:t>
                      </a:r>
                      <a:r>
                        <a:rPr lang="es-CO" sz="1200" b="1">
                          <a:solidFill>
                            <a:srgbClr val="0DABAB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$2.000 </a:t>
                      </a:r>
                      <a:r>
                        <a:rPr lang="es-CO" sz="1200" b="1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por ml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24391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559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F5165-EABC-79DF-32F8-CF12AD99A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420A411A-8AE5-6865-3126-90533B39A7C2}"/>
              </a:ext>
            </a:extLst>
          </p:cNvPr>
          <p:cNvSpPr/>
          <p:nvPr/>
        </p:nvSpPr>
        <p:spPr>
          <a:xfrm>
            <a:off x="0" y="155743"/>
            <a:ext cx="12192000" cy="6309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/>
            <a:r>
              <a:rPr lang="es-CO" sz="35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Medidas adicionales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71DF574-B228-610A-D5CB-03E7E975438E}"/>
              </a:ext>
            </a:extLst>
          </p:cNvPr>
          <p:cNvSpPr txBox="1"/>
          <p:nvPr/>
        </p:nvSpPr>
        <p:spPr>
          <a:xfrm>
            <a:off x="602336" y="1303512"/>
            <a:ext cx="4737760" cy="374571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buClr>
                <a:srgbClr val="0DABAB"/>
              </a:buClr>
              <a:defRPr sz="1600" b="1"/>
            </a:lvl1pPr>
          </a:lstStyle>
          <a:p>
            <a:pPr algn="ctr"/>
            <a:r>
              <a:rPr lang="es-CO">
                <a:latin typeface="Verdana" panose="020B0604030504040204" pitchFamily="34" charset="0"/>
                <a:ea typeface="Verdana" panose="020B0604030504040204" pitchFamily="34" charset="0"/>
              </a:rPr>
              <a:t>Impuesto nacional al consumo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BA9A022-59B4-0DEB-B67E-1ED75BC94E6D}"/>
              </a:ext>
            </a:extLst>
          </p:cNvPr>
          <p:cNvSpPr txBox="1"/>
          <p:nvPr/>
        </p:nvSpPr>
        <p:spPr>
          <a:xfrm>
            <a:off x="0" y="6557537"/>
            <a:ext cx="10673442" cy="280786"/>
          </a:xfrm>
          <a:prstGeom prst="round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50000"/>
              </a:lnSpc>
              <a:buClr>
                <a:srgbClr val="0DABAB"/>
              </a:buClr>
            </a:pPr>
            <a:r>
              <a:rPr lang="es-CO" sz="800">
                <a:latin typeface="Verdana"/>
                <a:ea typeface="Verdana"/>
              </a:rPr>
              <a:t>*Impacto fiscal promedio 2027-2030. </a:t>
            </a:r>
            <a:endParaRPr lang="es-ES" sz="800">
              <a:cs typeface="Helvetica"/>
            </a:endParaRPr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2471A4ED-7C1F-74CB-94FC-4FF24040D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id="{2B271CA9-B824-B773-C18F-E64F99C4F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28" name="Rectángulo: esquinas redondeadas 27">
            <a:extLst>
              <a:ext uri="{FF2B5EF4-FFF2-40B4-BE49-F238E27FC236}">
                <a16:creationId xmlns:a16="http://schemas.microsoft.com/office/drawing/2014/main" id="{BA1D01DB-8525-1E4F-3DEE-248953B31732}"/>
              </a:ext>
            </a:extLst>
          </p:cNvPr>
          <p:cNvSpPr/>
          <p:nvPr/>
        </p:nvSpPr>
        <p:spPr>
          <a:xfrm>
            <a:off x="3728282" y="5955630"/>
            <a:ext cx="2023293" cy="556225"/>
          </a:xfrm>
          <a:prstGeom prst="roundRect">
            <a:avLst/>
          </a:prstGeom>
          <a:solidFill>
            <a:srgbClr val="0DAB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$1.937 mm</a:t>
            </a:r>
          </a:p>
          <a:p>
            <a:pPr algn="ctr"/>
            <a:r>
              <a:rPr lang="es-CO" sz="1400" b="1">
                <a:latin typeface="Verdana"/>
                <a:ea typeface="Verdana"/>
              </a:rPr>
              <a:t>0,1% del PIB</a:t>
            </a:r>
          </a:p>
        </p:txBody>
      </p:sp>
      <p:sp>
        <p:nvSpPr>
          <p:cNvPr id="29" name="Rectángulo: esquinas redondeadas 28">
            <a:extLst>
              <a:ext uri="{FF2B5EF4-FFF2-40B4-BE49-F238E27FC236}">
                <a16:creationId xmlns:a16="http://schemas.microsoft.com/office/drawing/2014/main" id="{A08955FA-2332-CDE5-DDD9-A0BDC884AD52}"/>
              </a:ext>
            </a:extLst>
          </p:cNvPr>
          <p:cNvSpPr/>
          <p:nvPr/>
        </p:nvSpPr>
        <p:spPr>
          <a:xfrm>
            <a:off x="257325" y="5932803"/>
            <a:ext cx="3384963" cy="556225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Impacto fiscal 2026 </a:t>
            </a: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35D83650-117D-48C4-610F-CAB8C8ABB335}"/>
              </a:ext>
            </a:extLst>
          </p:cNvPr>
          <p:cNvSpPr/>
          <p:nvPr/>
        </p:nvSpPr>
        <p:spPr>
          <a:xfrm>
            <a:off x="9495171" y="5962058"/>
            <a:ext cx="2035413" cy="549797"/>
          </a:xfrm>
          <a:prstGeom prst="roundRect">
            <a:avLst/>
          </a:prstGeom>
          <a:solidFill>
            <a:srgbClr val="0DAB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0,1% del PIB</a:t>
            </a:r>
          </a:p>
        </p:txBody>
      </p:sp>
      <p:sp>
        <p:nvSpPr>
          <p:cNvPr id="31" name="Rectángulo: esquinas redondeadas 30">
            <a:extLst>
              <a:ext uri="{FF2B5EF4-FFF2-40B4-BE49-F238E27FC236}">
                <a16:creationId xmlns:a16="http://schemas.microsoft.com/office/drawing/2014/main" id="{62103C5F-631A-706A-8DB6-BEC6DE79C297}"/>
              </a:ext>
            </a:extLst>
          </p:cNvPr>
          <p:cNvSpPr/>
          <p:nvPr/>
        </p:nvSpPr>
        <p:spPr>
          <a:xfrm>
            <a:off x="6096001" y="5962057"/>
            <a:ext cx="3313176" cy="549798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Impacto fiscal 2027-30* 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AE180C1-6F9A-DB9E-E93F-211D65D4A8D1}"/>
              </a:ext>
            </a:extLst>
          </p:cNvPr>
          <p:cNvSpPr txBox="1"/>
          <p:nvPr/>
        </p:nvSpPr>
        <p:spPr>
          <a:xfrm>
            <a:off x="602336" y="4358923"/>
            <a:ext cx="4737760" cy="646986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buClr>
                <a:srgbClr val="0DABAB"/>
              </a:buClr>
              <a:defRPr sz="1600" b="1"/>
            </a:lvl1pPr>
          </a:lstStyle>
          <a:p>
            <a:pPr algn="ctr"/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Impuesto especial del sector de extracción de petróleo crudo y carbón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F553590-4849-E90B-4BAE-08956B40A85B}"/>
              </a:ext>
            </a:extLst>
          </p:cNvPr>
          <p:cNvSpPr txBox="1"/>
          <p:nvPr/>
        </p:nvSpPr>
        <p:spPr>
          <a:xfrm>
            <a:off x="5614416" y="1303512"/>
            <a:ext cx="6117336" cy="340519"/>
          </a:xfrm>
          <a:prstGeom prst="roundRect">
            <a:avLst/>
          </a:prstGeom>
          <a:noFill/>
          <a:ln w="28575">
            <a:solidFill>
              <a:srgbClr val="B4C7E7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marL="285750" indent="-285750" algn="just">
              <a:buClr>
                <a:srgbClr val="0DABAB"/>
              </a:buClr>
              <a:buFont typeface="Helvetica" panose="020B0604020202020204" pitchFamily="34" charset="0"/>
              <a:buChar char="»"/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marL="0" lvl="1" algn="just">
              <a:buClr>
                <a:srgbClr val="0DABAB"/>
              </a:buClr>
            </a:pPr>
            <a:r>
              <a:rPr lang="es-CO" sz="1400">
                <a:latin typeface="Verdana"/>
                <a:ea typeface="Verdana"/>
              </a:rPr>
              <a:t>Incrementar tarifa de 16% a 19%.</a:t>
            </a:r>
            <a:endParaRPr lang="es-CO" sz="14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A839A74-C516-1A8F-E31B-07675D8ABA1F}"/>
              </a:ext>
            </a:extLst>
          </p:cNvPr>
          <p:cNvSpPr txBox="1"/>
          <p:nvPr/>
        </p:nvSpPr>
        <p:spPr>
          <a:xfrm>
            <a:off x="602336" y="1876304"/>
            <a:ext cx="4737760" cy="646986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buClr>
                <a:srgbClr val="0DABAB"/>
              </a:buClr>
              <a:defRPr sz="1600" b="1"/>
            </a:lvl1pPr>
          </a:lstStyle>
          <a:p>
            <a:pPr algn="ctr"/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Impuesto nacional al consumo a servicios de cultura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9D77414-D7F2-B81C-1C9C-75B326963DDF}"/>
              </a:ext>
            </a:extLst>
          </p:cNvPr>
          <p:cNvSpPr txBox="1"/>
          <p:nvPr/>
        </p:nvSpPr>
        <p:spPr>
          <a:xfrm>
            <a:off x="602336" y="3408875"/>
            <a:ext cx="4737760" cy="374571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buClr>
                <a:srgbClr val="0DABAB"/>
              </a:buClr>
              <a:defRPr sz="1600" b="1"/>
            </a:lvl1pPr>
          </a:lstStyle>
          <a:p>
            <a:pPr algn="ctr"/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Impuesto al carbono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0C0455C-BCB8-8B24-91D9-D2F3BBC29EF6}"/>
              </a:ext>
            </a:extLst>
          </p:cNvPr>
          <p:cNvSpPr txBox="1"/>
          <p:nvPr/>
        </p:nvSpPr>
        <p:spPr>
          <a:xfrm>
            <a:off x="5614416" y="1876304"/>
            <a:ext cx="6117336" cy="578882"/>
          </a:xfrm>
          <a:prstGeom prst="roundRect">
            <a:avLst/>
          </a:prstGeom>
          <a:noFill/>
          <a:ln w="28575">
            <a:solidFill>
              <a:srgbClr val="B4C7E7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marL="285750" indent="-285750" algn="just">
              <a:buClr>
                <a:srgbClr val="0DABAB"/>
              </a:buClr>
              <a:buFont typeface="Helvetica" panose="020B0604020202020204" pitchFamily="34" charset="0"/>
              <a:buChar char="»"/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marL="0" lvl="1" algn="just">
              <a:buClr>
                <a:srgbClr val="0DABAB"/>
              </a:buClr>
            </a:pPr>
            <a:r>
              <a:rPr lang="es-CO" sz="1400">
                <a:latin typeface="Verdana"/>
                <a:ea typeface="Verdana"/>
              </a:rPr>
              <a:t>Implementar impuesto al consumo para servicios de esparcimiento, culturales y deportivos mayores a $500.000.</a:t>
            </a:r>
            <a:endParaRPr lang="es-CO" sz="140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6010E72C-B0FE-9BC1-D402-FA1A8C405995}"/>
              </a:ext>
            </a:extLst>
          </p:cNvPr>
          <p:cNvSpPr txBox="1"/>
          <p:nvPr/>
        </p:nvSpPr>
        <p:spPr>
          <a:xfrm>
            <a:off x="5614416" y="2788559"/>
            <a:ext cx="6117336" cy="1425178"/>
          </a:xfrm>
          <a:prstGeom prst="roundRect">
            <a:avLst>
              <a:gd name="adj" fmla="val 5744"/>
            </a:avLst>
          </a:prstGeom>
          <a:noFill/>
          <a:ln w="28575">
            <a:solidFill>
              <a:srgbClr val="B4C7E7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marL="285750" indent="-285750" algn="just">
              <a:buClr>
                <a:srgbClr val="0DABAB"/>
              </a:buClr>
              <a:buFont typeface="Helvetica" panose="020B0604020202020204" pitchFamily="34" charset="0"/>
              <a:buChar char="»"/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marL="285750" lvl="1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s-CO" sz="1400">
                <a:latin typeface="Verdana" panose="020B0604030504040204" pitchFamily="34" charset="0"/>
                <a:ea typeface="Verdana" panose="020B0604030504040204" pitchFamily="34" charset="0"/>
              </a:rPr>
              <a:t>Incremento de la tarifa del impuesto al carbono hasta $40 mil por tonelada de CO2 equivalente.</a:t>
            </a:r>
          </a:p>
          <a:p>
            <a:pPr marL="285750" lvl="1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s-CO" sz="1400">
                <a:latin typeface="Verdana" panose="020B0604030504040204" pitchFamily="34" charset="0"/>
                <a:ea typeface="Verdana" panose="020B0604030504040204" pitchFamily="34" charset="0"/>
              </a:rPr>
              <a:t>Incluir gas licuado de petróleo y gas natural exceptuando consumo residencial y generadoras térmicas. Gradualidad de tarifa para carbón hasta 2029. </a:t>
            </a:r>
          </a:p>
          <a:p>
            <a:pPr marL="285750" lvl="1" indent="-285750" algn="just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s-CO" sz="1400">
                <a:latin typeface="Verdana" panose="020B0604030504040204" pitchFamily="34" charset="0"/>
                <a:ea typeface="Verdana" panose="020B0604030504040204" pitchFamily="34" charset="0"/>
              </a:rPr>
              <a:t>Limitar no causación del impuesto del 50% al 30%. 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C0EA56FE-0ADA-3123-5F2F-CFEE115F4C62}"/>
              </a:ext>
            </a:extLst>
          </p:cNvPr>
          <p:cNvSpPr txBox="1"/>
          <p:nvPr/>
        </p:nvSpPr>
        <p:spPr>
          <a:xfrm>
            <a:off x="5614416" y="4358923"/>
            <a:ext cx="6117336" cy="817245"/>
          </a:xfrm>
          <a:prstGeom prst="roundRect">
            <a:avLst/>
          </a:prstGeom>
          <a:noFill/>
          <a:ln w="28575">
            <a:solidFill>
              <a:srgbClr val="B4C7E7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marL="285750" indent="-285750" algn="just">
              <a:buClr>
                <a:srgbClr val="0DABAB"/>
              </a:buClr>
              <a:buFont typeface="Helvetica" panose="020B0604020202020204" pitchFamily="34" charset="0"/>
              <a:buChar char="»"/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marL="0" lvl="1" algn="just">
              <a:buClr>
                <a:srgbClr val="0DABAB"/>
              </a:buClr>
            </a:pPr>
            <a:r>
              <a:rPr lang="es-CO" sz="1400">
                <a:latin typeface="Verdana" panose="020B0604030504040204" pitchFamily="34" charset="0"/>
                <a:ea typeface="Verdana" panose="020B0604030504040204" pitchFamily="34" charset="0"/>
              </a:rPr>
              <a:t>Impuesto especial del sector de extracción de petróleo crudo y carbón (1%) primera venta o exportación. (Vigente en este momento por conmoción interior).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1FEB713-084F-3DAB-AA42-E4FFCDC2AB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888385">
            <a:off x="140734" y="1931029"/>
            <a:ext cx="540000" cy="5400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8E94D51-11A5-17FD-5510-14FFDA60E5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89" y="3353098"/>
            <a:ext cx="540000" cy="54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C2CE53A-DBAC-D1A2-0B05-C45F635672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02" b="94853" l="9954" r="96759">
                        <a14:foregroundMark x1="22685" y1="16912" x2="33333" y2="7843"/>
                        <a14:foregroundMark x1="33333" y1="7843" x2="40509" y2="17157"/>
                        <a14:foregroundMark x1="67361" y1="19608" x2="72454" y2="6618"/>
                        <a14:foregroundMark x1="72454" y1="6618" x2="86343" y2="13235"/>
                        <a14:foregroundMark x1="86343" y1="13235" x2="87037" y2="31618"/>
                        <a14:foregroundMark x1="87037" y1="31618" x2="79398" y2="57353"/>
                        <a14:foregroundMark x1="79398" y1="57353" x2="53009" y2="49755"/>
                        <a14:foregroundMark x1="53009" y1="49755" x2="32639" y2="73529"/>
                        <a14:foregroundMark x1="32639" y1="73529" x2="92130" y2="83578"/>
                        <a14:foregroundMark x1="93287" y1="73284" x2="73843" y2="92892"/>
                        <a14:foregroundMark x1="73843" y1="92892" x2="19676" y2="94853"/>
                        <a14:foregroundMark x1="93981" y1="33824" x2="93056" y2="80392"/>
                        <a14:foregroundMark x1="75463" y1="4902" x2="71991" y2="5392"/>
                        <a14:foregroundMark x1="22685" y1="71324" x2="96759" y2="7867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7325" y="1293604"/>
            <a:ext cx="435664" cy="41146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21032D4D-80A7-141C-BBCE-EE34105431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634" b="95332" l="6667" r="92381">
                        <a14:foregroundMark x1="13810" y1="65356" x2="38571" y2="82801"/>
                        <a14:foregroundMark x1="38571" y1="82801" x2="67143" y2="81818"/>
                        <a14:foregroundMark x1="67143" y1="81818" x2="32143" y2="92875"/>
                        <a14:foregroundMark x1="10476" y1="64128" x2="26667" y2="90172"/>
                        <a14:foregroundMark x1="26667" y1="90172" x2="59286" y2="94103"/>
                        <a14:foregroundMark x1="59286" y1="94103" x2="79524" y2="85258"/>
                        <a14:foregroundMark x1="79524" y1="85258" x2="89524" y2="71253"/>
                        <a14:foregroundMark x1="89524" y1="71253" x2="88095" y2="63145"/>
                        <a14:foregroundMark x1="89286" y1="63145" x2="15000" y2="81818"/>
                        <a14:foregroundMark x1="49048" y1="65602" x2="25238" y2="64373"/>
                        <a14:foregroundMark x1="82619" y1="77641" x2="33810" y2="78378"/>
                        <a14:foregroundMark x1="69286" y1="65848" x2="41667" y2="67322"/>
                        <a14:foregroundMark x1="11905" y1="73464" x2="29286" y2="90418"/>
                        <a14:foregroundMark x1="29286" y1="90418" x2="73571" y2="92138"/>
                        <a14:foregroundMark x1="73571" y1="92138" x2="88095" y2="90909"/>
                        <a14:foregroundMark x1="92143" y1="63145" x2="91667" y2="87469"/>
                        <a14:foregroundMark x1="6667" y1="65602" x2="12619" y2="91646"/>
                        <a14:foregroundMark x1="12619" y1="91646" x2="29762" y2="91646"/>
                        <a14:foregroundMark x1="7857" y1="96806" x2="52857" y2="95086"/>
                        <a14:foregroundMark x1="52857" y1="95086" x2="89524" y2="95823"/>
                        <a14:foregroundMark x1="62857" y1="24570" x2="52381" y2="17445"/>
                        <a14:foregroundMark x1="52381" y1="17445" x2="69524" y2="13759"/>
                        <a14:foregroundMark x1="79762" y1="6880" x2="92381" y2="11057"/>
                        <a14:foregroundMark x1="92381" y1="11057" x2="73810" y2="25799"/>
                        <a14:foregroundMark x1="44048" y1="6634" x2="42619" y2="71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9329" y="4426902"/>
            <a:ext cx="571656" cy="55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494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F5165-EABC-79DF-32F8-CF12AD99A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420A411A-8AE5-6865-3126-90533B39A7C2}"/>
              </a:ext>
            </a:extLst>
          </p:cNvPr>
          <p:cNvSpPr/>
          <p:nvPr/>
        </p:nvSpPr>
        <p:spPr>
          <a:xfrm>
            <a:off x="0" y="155743"/>
            <a:ext cx="12192000" cy="6309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/>
            <a:r>
              <a:rPr lang="es-CO" sz="35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Medidas adicionales de control fiscal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71DF574-B228-610A-D5CB-03E7E975438E}"/>
              </a:ext>
            </a:extLst>
          </p:cNvPr>
          <p:cNvSpPr txBox="1"/>
          <p:nvPr/>
        </p:nvSpPr>
        <p:spPr>
          <a:xfrm>
            <a:off x="602336" y="1303512"/>
            <a:ext cx="4737760" cy="374571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buClr>
                <a:srgbClr val="0DABAB"/>
              </a:buClr>
              <a:defRPr sz="1600" b="1"/>
            </a:lvl1pPr>
          </a:lstStyle>
          <a:p>
            <a:pPr algn="ctr"/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Impuesto de normalización tributaria</a:t>
            </a:r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2471A4ED-7C1F-74CB-94FC-4FF24040D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id="{2B271CA9-B824-B773-C18F-E64F99C4F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F553590-4849-E90B-4BAE-08956B40A85B}"/>
              </a:ext>
            </a:extLst>
          </p:cNvPr>
          <p:cNvSpPr txBox="1"/>
          <p:nvPr/>
        </p:nvSpPr>
        <p:spPr>
          <a:xfrm>
            <a:off x="5614416" y="1303512"/>
            <a:ext cx="6117336" cy="340519"/>
          </a:xfrm>
          <a:prstGeom prst="roundRect">
            <a:avLst/>
          </a:prstGeom>
          <a:noFill/>
          <a:ln w="28575">
            <a:solidFill>
              <a:srgbClr val="B4C7E7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marL="285750" indent="-285750" algn="just">
              <a:buClr>
                <a:srgbClr val="0DABAB"/>
              </a:buClr>
              <a:buFont typeface="Helvetica" panose="020B0604020202020204" pitchFamily="34" charset="0"/>
              <a:buChar char="»"/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marL="0" lvl="1" algn="just">
              <a:buClr>
                <a:srgbClr val="0DABAB"/>
              </a:buClr>
            </a:pPr>
            <a:r>
              <a:rPr lang="es-CO" sz="1400" dirty="0">
                <a:latin typeface="Verdana"/>
                <a:ea typeface="Verdana"/>
              </a:rPr>
              <a:t>Impuesto al 15% sobre activos omitidos o pasivos inexistentes.</a:t>
            </a:r>
            <a:endParaRPr lang="es-CO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A839A74-C516-1A8F-E31B-07675D8ABA1F}"/>
              </a:ext>
            </a:extLst>
          </p:cNvPr>
          <p:cNvSpPr txBox="1"/>
          <p:nvPr/>
        </p:nvSpPr>
        <p:spPr>
          <a:xfrm>
            <a:off x="602336" y="1876304"/>
            <a:ext cx="4737760" cy="919401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buClr>
                <a:srgbClr val="0DABAB"/>
              </a:buClr>
              <a:defRPr sz="1600" b="1"/>
            </a:lvl1pPr>
          </a:lstStyle>
          <a:p>
            <a:pPr algn="ctr"/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Terminaciones anticipadas de controversias tributarias, aduaneras y cambiarias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0C0455C-BCB8-8B24-91D9-D2F3BBC29EF6}"/>
              </a:ext>
            </a:extLst>
          </p:cNvPr>
          <p:cNvSpPr txBox="1"/>
          <p:nvPr/>
        </p:nvSpPr>
        <p:spPr>
          <a:xfrm>
            <a:off x="5614416" y="1876304"/>
            <a:ext cx="6117336" cy="4154329"/>
          </a:xfrm>
          <a:prstGeom prst="roundRect">
            <a:avLst/>
          </a:prstGeom>
          <a:noFill/>
          <a:ln w="28575">
            <a:solidFill>
              <a:srgbClr val="B4C7E7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marL="285750" indent="-285750" algn="just">
              <a:buClr>
                <a:srgbClr val="0DABAB"/>
              </a:buClr>
              <a:buFont typeface="Helvetica" panose="020B0604020202020204" pitchFamily="34" charset="0"/>
              <a:buChar char="»"/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b="1" dirty="0">
                <a:latin typeface="Verdana"/>
                <a:ea typeface="Verdana"/>
              </a:rPr>
              <a:t>Obligaciones en mora: </a:t>
            </a:r>
            <a:r>
              <a:rPr lang="es-MX" sz="1400" dirty="0">
                <a:latin typeface="Verdana"/>
                <a:ea typeface="Verdana"/>
              </a:rPr>
              <a:t>100% del impuesto o retención, reducción de la sanción al 15% y reducción gradual de intereses.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b="1" dirty="0">
                <a:latin typeface="Verdana"/>
                <a:ea typeface="Verdana"/>
              </a:rPr>
              <a:t>Omisos: </a:t>
            </a:r>
            <a:r>
              <a:rPr lang="es-MX" sz="1400" dirty="0">
                <a:latin typeface="Verdana"/>
                <a:ea typeface="Verdana"/>
              </a:rPr>
              <a:t>100% del impuesto o retención, 15% de sanción e intereses moratorios al 0%.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b="1" dirty="0">
                <a:latin typeface="Verdana"/>
                <a:ea typeface="Verdana"/>
              </a:rPr>
              <a:t>Correcciones o terminaciones de mutuo acuerdo: </a:t>
            </a:r>
            <a:r>
              <a:rPr lang="es-MX" sz="1400" dirty="0">
                <a:latin typeface="Verdana"/>
                <a:ea typeface="Verdana"/>
              </a:rPr>
              <a:t>100% del impuesto o retención, 15% de sanción y reducción gradual de intereses.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b="1" dirty="0">
                <a:latin typeface="Verdana"/>
                <a:ea typeface="Verdana"/>
              </a:rPr>
              <a:t>Conciliaciones judiciales:</a:t>
            </a:r>
            <a:r>
              <a:rPr lang="es-MX" sz="1400" dirty="0">
                <a:latin typeface="Verdana"/>
                <a:ea typeface="Verdana"/>
              </a:rPr>
              <a:t> En </a:t>
            </a:r>
            <a:r>
              <a:rPr lang="es-MX" sz="1400" b="1" dirty="0">
                <a:latin typeface="Verdana"/>
                <a:ea typeface="Verdana"/>
              </a:rPr>
              <a:t>1ª instancia</a:t>
            </a:r>
            <a:r>
              <a:rPr lang="es-MX" sz="1400" dirty="0">
                <a:latin typeface="Verdana"/>
                <a:ea typeface="Verdana"/>
              </a:rPr>
              <a:t>: 100% del impuesto o retención, 15% de la sanción e intereses moratorios del 4.5%. En </a:t>
            </a:r>
            <a:r>
              <a:rPr lang="es-MX" sz="1400" b="1" dirty="0">
                <a:latin typeface="Verdana"/>
                <a:ea typeface="Verdana"/>
              </a:rPr>
              <a:t>2ª instancia</a:t>
            </a:r>
            <a:r>
              <a:rPr lang="es-MX" sz="1400" dirty="0">
                <a:latin typeface="Verdana"/>
                <a:ea typeface="Verdana"/>
              </a:rPr>
              <a:t>: 100% del impuesto o retención, 20% de la sanción e intereses moratorios al 4.5%. Si solo se discute una sanción, 20% en 1ª instancia y 30% en 2ª instancia.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b="1" dirty="0">
                <a:latin typeface="Verdana"/>
                <a:ea typeface="Verdana"/>
              </a:rPr>
              <a:t>Otras obligaciones formales: </a:t>
            </a:r>
            <a:r>
              <a:rPr lang="es-MX" sz="1400" dirty="0">
                <a:latin typeface="Verdana"/>
                <a:ea typeface="Verdana"/>
              </a:rPr>
              <a:t>Corrección de todas las obligaciones formales incumplidas con una sanción única que no puede exceder de 1500 UVT.</a:t>
            </a:r>
            <a:endParaRPr lang="es-CO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Rectángulo: esquinas redondeadas 1">
            <a:extLst>
              <a:ext uri="{FF2B5EF4-FFF2-40B4-BE49-F238E27FC236}">
                <a16:creationId xmlns:a16="http://schemas.microsoft.com/office/drawing/2014/main" id="{B1215021-C069-0A8D-6139-2F382D80A595}"/>
              </a:ext>
            </a:extLst>
          </p:cNvPr>
          <p:cNvSpPr/>
          <p:nvPr/>
        </p:nvSpPr>
        <p:spPr>
          <a:xfrm>
            <a:off x="257325" y="5932803"/>
            <a:ext cx="3384963" cy="556225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 dirty="0">
                <a:latin typeface="Verdana"/>
                <a:ea typeface="Verdana"/>
              </a:rPr>
              <a:t>Impacto fiscal solo en 2026 </a:t>
            </a:r>
          </a:p>
        </p:txBody>
      </p:sp>
    </p:spTree>
    <p:extLst>
      <p:ext uri="{BB962C8B-B14F-4D97-AF65-F5344CB8AC3E}">
        <p14:creationId xmlns:p14="http://schemas.microsoft.com/office/powerpoint/2010/main" val="15171060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F5165-EABC-79DF-32F8-CF12AD99A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420A411A-8AE5-6865-3126-90533B39A7C2}"/>
              </a:ext>
            </a:extLst>
          </p:cNvPr>
          <p:cNvSpPr/>
          <p:nvPr/>
        </p:nvSpPr>
        <p:spPr>
          <a:xfrm>
            <a:off x="0" y="155743"/>
            <a:ext cx="12192000" cy="6309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/>
            <a:r>
              <a:rPr lang="es-CO" sz="35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Medidas adicionales gestión tributaria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71DF574-B228-610A-D5CB-03E7E975438E}"/>
              </a:ext>
            </a:extLst>
          </p:cNvPr>
          <p:cNvSpPr txBox="1"/>
          <p:nvPr/>
        </p:nvSpPr>
        <p:spPr>
          <a:xfrm>
            <a:off x="602336" y="1303512"/>
            <a:ext cx="4737760" cy="646986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buClr>
                <a:srgbClr val="0DABAB"/>
              </a:buClr>
              <a:defRPr sz="1600" b="1"/>
            </a:lvl1pPr>
          </a:lstStyle>
          <a:p>
            <a:pPr algn="ctr"/>
            <a:r>
              <a:rPr lang="es-MX" dirty="0">
                <a:latin typeface="Verdana" panose="020B0604030504040204" pitchFamily="34" charset="0"/>
                <a:ea typeface="Verdana" panose="020B0604030504040204" pitchFamily="34" charset="0"/>
              </a:rPr>
              <a:t>F</a:t>
            </a:r>
            <a:r>
              <a:rPr lang="es-CO" dirty="0" err="1">
                <a:latin typeface="Verdana" panose="020B0604030504040204" pitchFamily="34" charset="0"/>
                <a:ea typeface="Verdana" panose="020B0604030504040204" pitchFamily="34" charset="0"/>
              </a:rPr>
              <a:t>ortalecimiento</a:t>
            </a:r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 de la factura electrónica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BA9A022-59B4-0DEB-B67E-1ED75BC94E6D}"/>
              </a:ext>
            </a:extLst>
          </p:cNvPr>
          <p:cNvSpPr txBox="1"/>
          <p:nvPr/>
        </p:nvSpPr>
        <p:spPr>
          <a:xfrm>
            <a:off x="0" y="6557537"/>
            <a:ext cx="10673442" cy="280786"/>
          </a:xfrm>
          <a:prstGeom prst="round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50000"/>
              </a:lnSpc>
              <a:buClr>
                <a:srgbClr val="0DABAB"/>
              </a:buClr>
            </a:pPr>
            <a:r>
              <a:rPr lang="es-CO" sz="800">
                <a:latin typeface="Verdana"/>
                <a:ea typeface="Verdana"/>
              </a:rPr>
              <a:t>*Impacto fiscal promedio 2027-2030. </a:t>
            </a:r>
            <a:endParaRPr lang="es-ES" sz="800">
              <a:cs typeface="Helvetica"/>
            </a:endParaRPr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2471A4ED-7C1F-74CB-94FC-4FF24040D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id="{2B271CA9-B824-B773-C18F-E64F99C4F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F553590-4849-E90B-4BAE-08956B40A85B}"/>
              </a:ext>
            </a:extLst>
          </p:cNvPr>
          <p:cNvSpPr txBox="1"/>
          <p:nvPr/>
        </p:nvSpPr>
        <p:spPr>
          <a:xfrm>
            <a:off x="5614416" y="1303512"/>
            <a:ext cx="6117336" cy="1055608"/>
          </a:xfrm>
          <a:prstGeom prst="roundRect">
            <a:avLst/>
          </a:prstGeom>
          <a:noFill/>
          <a:ln w="28575">
            <a:solidFill>
              <a:srgbClr val="B4C7E7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marL="285750" indent="-285750" algn="just">
              <a:buClr>
                <a:srgbClr val="0DABAB"/>
              </a:buClr>
              <a:buFont typeface="Helvetica" panose="020B0604020202020204" pitchFamily="34" charset="0"/>
              <a:buChar char="»"/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Ampliación del universo de obligados.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Sanción por solicitar más datos de los estrictamente necesarios.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Procedimientos sancionatorios más expeditos.</a:t>
            </a:r>
            <a:endParaRPr lang="es-CO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A839A74-C516-1A8F-E31B-07675D8ABA1F}"/>
              </a:ext>
            </a:extLst>
          </p:cNvPr>
          <p:cNvSpPr txBox="1"/>
          <p:nvPr/>
        </p:nvSpPr>
        <p:spPr>
          <a:xfrm>
            <a:off x="602336" y="2586223"/>
            <a:ext cx="4737760" cy="646986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buClr>
                <a:srgbClr val="0DABAB"/>
              </a:buClr>
              <a:defRPr sz="1600" b="1"/>
            </a:lvl1pPr>
          </a:lstStyle>
          <a:p>
            <a:pPr algn="ctr"/>
            <a:r>
              <a:rPr lang="es-CO" dirty="0">
                <a:latin typeface="Verdana" panose="020B0604030504040204" pitchFamily="34" charset="0"/>
                <a:ea typeface="Verdana" panose="020B0604030504040204" pitchFamily="34" charset="0"/>
              </a:rPr>
              <a:t>Cierre de brechas normativas que favorecen la elusión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0C0455C-BCB8-8B24-91D9-D2F3BBC29EF6}"/>
              </a:ext>
            </a:extLst>
          </p:cNvPr>
          <p:cNvSpPr txBox="1"/>
          <p:nvPr/>
        </p:nvSpPr>
        <p:spPr>
          <a:xfrm>
            <a:off x="5614416" y="2586666"/>
            <a:ext cx="6117336" cy="2962513"/>
          </a:xfrm>
          <a:prstGeom prst="roundRect">
            <a:avLst/>
          </a:prstGeom>
          <a:noFill/>
          <a:ln w="28575">
            <a:solidFill>
              <a:srgbClr val="B4C7E7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marL="285750" indent="-285750" algn="just">
              <a:buClr>
                <a:srgbClr val="0DABAB"/>
              </a:buClr>
              <a:buFont typeface="Helvetica" panose="020B0604020202020204" pitchFamily="34" charset="0"/>
              <a:buChar char="»"/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Renta líquida por activos subvalorados. 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Posibilidad de que la DIAN determine la renta líquida por comparación patrimonial.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Incorporación del régimen sancionatorio para el Régimen SIMPLE.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Medidas de control a los proveedores ficticios. 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Restricciones para el reconocimiento fiscal de transacciones hechas en efectivo.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Armonización de correcciones de las declaraciones tributarias a los términos de firmeza.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Eliminación de la doble connotación de la declaración de retención en la fuente presentada sin pago total.</a:t>
            </a:r>
            <a:endParaRPr lang="es-CO" sz="1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139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5F5165-EABC-79DF-32F8-CF12AD99A4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420A411A-8AE5-6865-3126-90533B39A7C2}"/>
              </a:ext>
            </a:extLst>
          </p:cNvPr>
          <p:cNvSpPr/>
          <p:nvPr/>
        </p:nvSpPr>
        <p:spPr>
          <a:xfrm>
            <a:off x="0" y="155743"/>
            <a:ext cx="12192000" cy="6309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/>
            <a:r>
              <a:rPr lang="es-CO" sz="35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Medidas adicionales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71DF574-B228-610A-D5CB-03E7E975438E}"/>
              </a:ext>
            </a:extLst>
          </p:cNvPr>
          <p:cNvSpPr txBox="1"/>
          <p:nvPr/>
        </p:nvSpPr>
        <p:spPr>
          <a:xfrm>
            <a:off x="602336" y="1303512"/>
            <a:ext cx="4737760" cy="374571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buClr>
                <a:srgbClr val="0DABAB"/>
              </a:buClr>
              <a:defRPr sz="1600" b="1"/>
            </a:lvl1pPr>
          </a:lstStyle>
          <a:p>
            <a:pPr algn="ctr"/>
            <a:r>
              <a:rPr lang="es-MX" dirty="0">
                <a:latin typeface="Verdana" panose="020B0604030504040204" pitchFamily="34" charset="0"/>
                <a:ea typeface="Verdana" panose="020B0604030504040204" pitchFamily="34" charset="0"/>
              </a:rPr>
              <a:t>Derogatorias</a:t>
            </a:r>
            <a:endParaRPr lang="es-CO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BA9A022-59B4-0DEB-B67E-1ED75BC94E6D}"/>
              </a:ext>
            </a:extLst>
          </p:cNvPr>
          <p:cNvSpPr txBox="1"/>
          <p:nvPr/>
        </p:nvSpPr>
        <p:spPr>
          <a:xfrm>
            <a:off x="0" y="6557537"/>
            <a:ext cx="10673442" cy="280786"/>
          </a:xfrm>
          <a:prstGeom prst="round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50000"/>
              </a:lnSpc>
              <a:buClr>
                <a:srgbClr val="0DABAB"/>
              </a:buClr>
            </a:pPr>
            <a:r>
              <a:rPr lang="es-CO" sz="800">
                <a:latin typeface="Verdana"/>
                <a:ea typeface="Verdana"/>
              </a:rPr>
              <a:t>*Impacto fiscal promedio 2027-2030. </a:t>
            </a:r>
            <a:endParaRPr lang="es-ES" sz="800">
              <a:cs typeface="Helvetica"/>
            </a:endParaRPr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2471A4ED-7C1F-74CB-94FC-4FF24040D6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22" name="Rectangle 10">
            <a:extLst>
              <a:ext uri="{FF2B5EF4-FFF2-40B4-BE49-F238E27FC236}">
                <a16:creationId xmlns:a16="http://schemas.microsoft.com/office/drawing/2014/main" id="{2B271CA9-B824-B773-C18F-E64F99C4F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F553590-4849-E90B-4BAE-08956B40A85B}"/>
              </a:ext>
            </a:extLst>
          </p:cNvPr>
          <p:cNvSpPr txBox="1"/>
          <p:nvPr/>
        </p:nvSpPr>
        <p:spPr>
          <a:xfrm>
            <a:off x="5614416" y="1303512"/>
            <a:ext cx="6117336" cy="2724150"/>
          </a:xfrm>
          <a:prstGeom prst="roundRect">
            <a:avLst/>
          </a:prstGeom>
          <a:noFill/>
          <a:ln w="28575">
            <a:solidFill>
              <a:srgbClr val="B4C7E7"/>
            </a:solidFill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es-CO"/>
            </a:defPPr>
            <a:lvl1pPr marL="285750" indent="-285750" algn="just">
              <a:buClr>
                <a:srgbClr val="0DABAB"/>
              </a:buClr>
              <a:buFont typeface="Helvetica" panose="020B0604020202020204" pitchFamily="34" charset="0"/>
              <a:buChar char="»"/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Componente inflacionario para las personas naturales.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Descuento tributario por dividendos para personas naturales.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Procedimiento 2 de retención en la fuente para personas naturales. Calibrar mejor la retención en la fuente para que se acerque más al impuesto definitivo.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Exclusión del IVA para los envíos urgentes y envíos postales de US$200 </a:t>
            </a:r>
            <a:r>
              <a:rPr lang="es-MX" sz="1400" i="1" dirty="0">
                <a:latin typeface="Verdana"/>
                <a:ea typeface="Verdana"/>
              </a:rPr>
              <a:t>(de minimis).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Procedimiento especial en materia de abuso tributario.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MX" sz="1400" dirty="0">
                <a:latin typeface="Verdana"/>
                <a:ea typeface="Verdana"/>
              </a:rPr>
              <a:t>Artículo 881-1 del E.T.</a:t>
            </a:r>
            <a:r>
              <a:rPr lang="es-CO" sz="1400" dirty="0">
                <a:latin typeface="Verdana" panose="020B0604030504040204" pitchFamily="34" charset="0"/>
                <a:ea typeface="Verdana" panose="020B0604030504040204" pitchFamily="34" charset="0"/>
              </a:rPr>
              <a:t> sistema único para efectos del GMF.</a:t>
            </a:r>
          </a:p>
          <a:p>
            <a:pPr marL="342900" lvl="1" indent="-342900" algn="just">
              <a:buClr>
                <a:srgbClr val="0DABAB"/>
              </a:buClr>
              <a:buFont typeface="+mj-lt"/>
              <a:buAutoNum type="arabicPeriod"/>
            </a:pPr>
            <a:r>
              <a:rPr lang="es-CO" sz="1400" dirty="0">
                <a:latin typeface="Verdana" panose="020B0604030504040204" pitchFamily="34" charset="0"/>
                <a:ea typeface="Verdana" panose="020B0604030504040204" pitchFamily="34" charset="0"/>
              </a:rPr>
              <a:t>Beneficio de auditoría.</a:t>
            </a:r>
            <a:endParaRPr lang="es-MX" sz="1400" dirty="0">
              <a:latin typeface="Verdana"/>
              <a:ea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513390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E12CB-B634-96FC-43B6-541DDA47A6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64BAEF24-D94E-FE50-CEA1-F25DB9F357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013"/>
          <a:stretch/>
        </p:blipFill>
        <p:spPr>
          <a:xfrm>
            <a:off x="4991310" y="6261739"/>
            <a:ext cx="2209380" cy="160233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85D59B41-2B24-2759-B927-23108F2721F8}"/>
              </a:ext>
            </a:extLst>
          </p:cNvPr>
          <p:cNvSpPr txBox="1"/>
          <p:nvPr/>
        </p:nvSpPr>
        <p:spPr>
          <a:xfrm>
            <a:off x="2478601" y="4739995"/>
            <a:ext cx="7234797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t>Ministerio de Hacienda y Crédito Público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20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Octubre 2025</a:t>
            </a:r>
            <a:endParaRPr kumimoji="0" lang="es-CO" sz="200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2C615AE-373D-0DE8-392A-279BADF0ECFB}"/>
              </a:ext>
            </a:extLst>
          </p:cNvPr>
          <p:cNvSpPr txBox="1"/>
          <p:nvPr/>
        </p:nvSpPr>
        <p:spPr>
          <a:xfrm>
            <a:off x="1435608" y="1680522"/>
            <a:ext cx="914399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s-ES" sz="3600" b="1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Alternativa Proyecto de Ley de Financiamiento orientadas al equilibrio de las finanzas públicas y la sostenibilidad fiscal</a:t>
            </a:r>
          </a:p>
          <a:p>
            <a:pPr marL="0" marR="0" lvl="0" indent="0" algn="ctr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 panose="020B050202020202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88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96B0B731-2426-3723-C4C6-42EF3423A683}"/>
              </a:ext>
            </a:extLst>
          </p:cNvPr>
          <p:cNvSpPr/>
          <p:nvPr/>
        </p:nvSpPr>
        <p:spPr>
          <a:xfrm>
            <a:off x="1001413" y="329004"/>
            <a:ext cx="11016343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>
              <a:defRPr/>
            </a:pPr>
            <a:r>
              <a:rPr lang="es-CO" sz="35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Mensajes principales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2DC0DDAD-68E1-B92C-7F33-4995E0A3A0A8}"/>
              </a:ext>
            </a:extLst>
          </p:cNvPr>
          <p:cNvSpPr/>
          <p:nvPr/>
        </p:nvSpPr>
        <p:spPr>
          <a:xfrm>
            <a:off x="448915" y="1471396"/>
            <a:ext cx="726742" cy="72636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E" sz="2400" b="1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0FB15A34-3F79-2EA3-953D-81A5F89E0C9C}"/>
              </a:ext>
            </a:extLst>
          </p:cNvPr>
          <p:cNvSpPr/>
          <p:nvPr/>
        </p:nvSpPr>
        <p:spPr>
          <a:xfrm>
            <a:off x="1276086" y="1292249"/>
            <a:ext cx="10466998" cy="13234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 defTabSz="457200">
              <a:defRPr/>
            </a:pPr>
            <a:r>
              <a:rPr lang="es-CO" sz="2000">
                <a:latin typeface="Verdana" panose="020B0604030504040204" pitchFamily="34" charset="0"/>
                <a:ea typeface="Verdana" panose="020B0604030504040204" pitchFamily="34" charset="0"/>
              </a:rPr>
              <a:t>El Proyecto de Ley de Financiamiento constituye el primer paso para </a:t>
            </a:r>
            <a:r>
              <a:rPr lang="es-CO" sz="2000" b="1">
                <a:solidFill>
                  <a:srgbClr val="0DAB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implementar un Pacto Fiscal con acciones concretas que permitan un retorno ordenado, gradual y creíble </a:t>
            </a:r>
            <a:r>
              <a:rPr lang="es-CO" sz="2000">
                <a:latin typeface="Verdana" panose="020B0604030504040204" pitchFamily="34" charset="0"/>
                <a:ea typeface="Verdana" panose="020B0604030504040204" pitchFamily="34" charset="0"/>
              </a:rPr>
              <a:t>al cumplimiento de la Regla Fiscal a partir de 2028. </a:t>
            </a:r>
            <a:endParaRPr lang="es-CO" sz="2800"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A89C8016-E83A-C3D5-0E57-D14312E5E1B7}"/>
              </a:ext>
            </a:extLst>
          </p:cNvPr>
          <p:cNvSpPr/>
          <p:nvPr/>
        </p:nvSpPr>
        <p:spPr>
          <a:xfrm>
            <a:off x="448916" y="3220668"/>
            <a:ext cx="726742" cy="72636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E" sz="2400" b="1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2F5D9E88-EB29-7B9B-F26E-90FAE35CD1C4}"/>
              </a:ext>
            </a:extLst>
          </p:cNvPr>
          <p:cNvSpPr/>
          <p:nvPr/>
        </p:nvSpPr>
        <p:spPr>
          <a:xfrm>
            <a:off x="1276086" y="3241208"/>
            <a:ext cx="10466998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 defTabSz="457200"/>
            <a:r>
              <a:rPr lang="es-CO" sz="2000">
                <a:latin typeface="Verdana" panose="020B0604030504040204" pitchFamily="34" charset="0"/>
                <a:ea typeface="Verdana" panose="020B0604030504040204" pitchFamily="34" charset="0"/>
              </a:rPr>
              <a:t>El Proyecto de Ley busca garantizar </a:t>
            </a:r>
            <a:r>
              <a:rPr lang="es-CO" sz="2000" b="1">
                <a:solidFill>
                  <a:srgbClr val="0DAB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fuentes adicionales para 2026 por $16,3 billones, equivalentes a 0,8% del PIB.</a:t>
            </a:r>
          </a:p>
        </p:txBody>
      </p:sp>
      <p:sp>
        <p:nvSpPr>
          <p:cNvPr id="11" name="Elipse 10">
            <a:extLst>
              <a:ext uri="{FF2B5EF4-FFF2-40B4-BE49-F238E27FC236}">
                <a16:creationId xmlns:a16="http://schemas.microsoft.com/office/drawing/2014/main" id="{B1C2F073-EB18-E99F-55CF-7BF36DEDDBDE}"/>
              </a:ext>
            </a:extLst>
          </p:cNvPr>
          <p:cNvSpPr/>
          <p:nvPr/>
        </p:nvSpPr>
        <p:spPr>
          <a:xfrm>
            <a:off x="448915" y="4824701"/>
            <a:ext cx="726742" cy="72636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E" sz="2400" b="1"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8A2E2A33-5D6E-31C1-4C47-360CF276C85B}"/>
              </a:ext>
            </a:extLst>
          </p:cNvPr>
          <p:cNvSpPr txBox="1"/>
          <p:nvPr/>
        </p:nvSpPr>
        <p:spPr>
          <a:xfrm>
            <a:off x="1334729" y="5061475"/>
            <a:ext cx="10349712" cy="4616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s-CO"/>
            </a:defPPr>
            <a:lvl1pPr algn="just" defTabSz="457200">
              <a:defRPr sz="2400">
                <a:latin typeface="Century Gothic" panose="020B0502020202020204" pitchFamily="34" charset="0"/>
                <a:cs typeface="Arial"/>
              </a:defRPr>
            </a:lvl1pPr>
          </a:lstStyle>
          <a:p>
            <a:endParaRPr lang="es-CO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9D2BEE52-5AFA-FF91-5FB2-6BE5010C625F}"/>
              </a:ext>
            </a:extLst>
          </p:cNvPr>
          <p:cNvSpPr/>
          <p:nvPr/>
        </p:nvSpPr>
        <p:spPr>
          <a:xfrm>
            <a:off x="1334729" y="4574614"/>
            <a:ext cx="10466998" cy="13234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just" defTabSz="457200"/>
            <a:r>
              <a:rPr lang="es-CO" sz="2000" dirty="0">
                <a:latin typeface="Verdana" panose="020B0604030504040204" pitchFamily="34" charset="0"/>
                <a:ea typeface="Verdana" panose="020B0604030504040204" pitchFamily="34" charset="0"/>
              </a:rPr>
              <a:t>Las medidas están diseñadas para </a:t>
            </a:r>
            <a:r>
              <a:rPr lang="es-CO" sz="2000" b="1" dirty="0">
                <a:solidFill>
                  <a:srgbClr val="0DAB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reducir de manera progresiva el gasto tributario </a:t>
            </a:r>
            <a:r>
              <a:rPr lang="es-CO" sz="2000" dirty="0">
                <a:latin typeface="Verdana" panose="020B0604030504040204" pitchFamily="34" charset="0"/>
                <a:ea typeface="Verdana" panose="020B0604030504040204" pitchFamily="34" charset="0"/>
              </a:rPr>
              <a:t>en algunos impuestos y orientadas a </a:t>
            </a:r>
            <a:r>
              <a:rPr lang="es-CO" sz="2000" b="1" dirty="0">
                <a:solidFill>
                  <a:srgbClr val="0DABAB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gravar externalidades negativas </a:t>
            </a:r>
            <a:r>
              <a:rPr lang="es-CO" sz="2000" dirty="0">
                <a:latin typeface="Verdana" panose="020B0604030504040204" pitchFamily="34" charset="0"/>
                <a:ea typeface="Verdana" panose="020B0604030504040204" pitchFamily="34" charset="0"/>
              </a:rPr>
              <a:t>vinculadas a las emisiones de carbono, así como al consumo de bebidas alcohólicas, tabaco y otros bienes y servicios.</a:t>
            </a:r>
            <a:endParaRPr lang="es-CO" sz="2800" b="1" dirty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877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8534ECE2-67A9-65AB-CF30-AE69E79DDDC1}"/>
              </a:ext>
            </a:extLst>
          </p:cNvPr>
          <p:cNvSpPr/>
          <p:nvPr/>
        </p:nvSpPr>
        <p:spPr>
          <a:xfrm>
            <a:off x="1219200" y="871621"/>
            <a:ext cx="9862457" cy="40011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>
              <a:defRPr/>
            </a:pPr>
            <a:endParaRPr lang="es-CO" sz="2000" b="1">
              <a:solidFill>
                <a:srgbClr val="002060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8A8F1955-C27C-706C-DB48-34F01CD483DD}"/>
              </a:ext>
            </a:extLst>
          </p:cNvPr>
          <p:cNvSpPr/>
          <p:nvPr/>
        </p:nvSpPr>
        <p:spPr>
          <a:xfrm>
            <a:off x="513369" y="577471"/>
            <a:ext cx="11274115" cy="156966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>
              <a:defRPr/>
            </a:pPr>
            <a:r>
              <a:rPr lang="es-CO" sz="2400" b="1">
                <a:solidFill>
                  <a:srgbClr val="002060"/>
                </a:solidFill>
                <a:latin typeface="Verdana"/>
                <a:ea typeface="Verdana"/>
                <a:cs typeface="Arial"/>
              </a:rPr>
              <a:t>En total, las propuestas del Proyecto de Ley buscan generar fuentes para el Gobierno nacional por un total de $16,3 billones en 2026, equivalentes al 0,8% del PIB. En el mediano plazo se garantizan recursos permanentes en promedio de 0,8% del PIB.</a:t>
            </a:r>
          </a:p>
        </p:txBody>
      </p:sp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3002A3EE-449B-8DB8-FD38-ECC60385E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479067"/>
              </p:ext>
            </p:extLst>
          </p:nvPr>
        </p:nvGraphicFramePr>
        <p:xfrm>
          <a:off x="1370457" y="2251551"/>
          <a:ext cx="9213342" cy="4387850"/>
        </p:xfrm>
        <a:graphic>
          <a:graphicData uri="http://schemas.openxmlformats.org/drawingml/2006/table">
            <a:tbl>
              <a:tblPr/>
              <a:tblGrid>
                <a:gridCol w="3507447">
                  <a:extLst>
                    <a:ext uri="{9D8B030D-6E8A-4147-A177-3AD203B41FA5}">
                      <a16:colId xmlns:a16="http://schemas.microsoft.com/office/drawing/2014/main" val="1713517565"/>
                    </a:ext>
                  </a:extLst>
                </a:gridCol>
                <a:gridCol w="1141179">
                  <a:extLst>
                    <a:ext uri="{9D8B030D-6E8A-4147-A177-3AD203B41FA5}">
                      <a16:colId xmlns:a16="http://schemas.microsoft.com/office/drawing/2014/main" val="4073042415"/>
                    </a:ext>
                  </a:extLst>
                </a:gridCol>
                <a:gridCol w="1141179">
                  <a:extLst>
                    <a:ext uri="{9D8B030D-6E8A-4147-A177-3AD203B41FA5}">
                      <a16:colId xmlns:a16="http://schemas.microsoft.com/office/drawing/2014/main" val="2783237551"/>
                    </a:ext>
                  </a:extLst>
                </a:gridCol>
                <a:gridCol w="1141179">
                  <a:extLst>
                    <a:ext uri="{9D8B030D-6E8A-4147-A177-3AD203B41FA5}">
                      <a16:colId xmlns:a16="http://schemas.microsoft.com/office/drawing/2014/main" val="4005300897"/>
                    </a:ext>
                  </a:extLst>
                </a:gridCol>
                <a:gridCol w="1141179">
                  <a:extLst>
                    <a:ext uri="{9D8B030D-6E8A-4147-A177-3AD203B41FA5}">
                      <a16:colId xmlns:a16="http://schemas.microsoft.com/office/drawing/2014/main" val="3177301016"/>
                    </a:ext>
                  </a:extLst>
                </a:gridCol>
                <a:gridCol w="1141179">
                  <a:extLst>
                    <a:ext uri="{9D8B030D-6E8A-4147-A177-3AD203B41FA5}">
                      <a16:colId xmlns:a16="http://schemas.microsoft.com/office/drawing/2014/main" val="3236394305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Concepto ($MM)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2026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2027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2028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2029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2030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320804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Título I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2.975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4.672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4.970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5.276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5.595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65236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Reducción gasto tributario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1.344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1.430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1.521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1.614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1.711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0515465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Juegos de suerte y azar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1.631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1.736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1.846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1.959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2.077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42831559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Personas naturales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  -  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1.506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1.602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1.703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1.807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3287917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Título II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3.792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4.730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6.149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6.512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6.908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3366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Personas naturales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215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1.169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1.243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1.321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1.401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5073360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Personas jurídicas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1.308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1.662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2.885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3.048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3.233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83770267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Patrimonio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2.269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1.900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2.020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2.143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2.273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5325776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Título III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5.782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5.885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6.661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7.313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7.694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674168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Ambientales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617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567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708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938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929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52829468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Externos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256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275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294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313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333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3294924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Minero-energético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869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925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983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1.043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1.106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0230625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Consumo (incluye alcohol y tabaco)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4.151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4.419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4.699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4.986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5.287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3874527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Bono fiscal generación FNCE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 306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 507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 245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 202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 210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86345909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Otros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195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208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221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235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   249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44738505"/>
                  </a:ext>
                </a:extLst>
              </a:tr>
              <a:tr h="186055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Titulo IV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3.737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600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600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600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600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509839"/>
                  </a:ext>
                </a:extLst>
              </a:tr>
              <a:tr h="34290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MX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Alivios fiscales y mejoras en el procedimiento tributario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     3.737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 600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 600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 600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4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-        600 </a:t>
                      </a:r>
                    </a:p>
                  </a:txBody>
                  <a:tcPr marL="6350" marR="6350" marT="635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86399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Total 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   16.286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   14.687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   17.179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   18.501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4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   19.597 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63025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0068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070F1A36-E68B-3138-3D72-304E84DA2117}"/>
              </a:ext>
            </a:extLst>
          </p:cNvPr>
          <p:cNvSpPr/>
          <p:nvPr/>
        </p:nvSpPr>
        <p:spPr>
          <a:xfrm>
            <a:off x="2083960" y="2459504"/>
            <a:ext cx="8024081" cy="193899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>
              <a:defRPr/>
            </a:pPr>
            <a:r>
              <a:rPr lang="es-CO" sz="40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Medidas de Financiación mediante la reducción</a:t>
            </a:r>
            <a:r>
              <a:rPr lang="es-CO" sz="4000"/>
              <a:t>  </a:t>
            </a:r>
            <a:r>
              <a:rPr lang="es-CO" sz="40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del Gasto Tributario</a:t>
            </a:r>
          </a:p>
        </p:txBody>
      </p:sp>
    </p:spTree>
    <p:extLst>
      <p:ext uri="{BB962C8B-B14F-4D97-AF65-F5344CB8AC3E}">
        <p14:creationId xmlns:p14="http://schemas.microsoft.com/office/powerpoint/2010/main" val="3939392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9AA86DF4-AC36-6229-A78F-F95F74A81F9F}"/>
              </a:ext>
            </a:extLst>
          </p:cNvPr>
          <p:cNvSpPr/>
          <p:nvPr/>
        </p:nvSpPr>
        <p:spPr>
          <a:xfrm>
            <a:off x="1545336" y="166800"/>
            <a:ext cx="10646664" cy="5847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>
              <a:defRPr/>
            </a:pPr>
            <a:r>
              <a:rPr lang="es-CO" sz="32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Medidas en IVA y renta personas naturales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AA53D9D-8428-33F0-9779-8E8C59195DFD}"/>
              </a:ext>
            </a:extLst>
          </p:cNvPr>
          <p:cNvSpPr txBox="1"/>
          <p:nvPr/>
        </p:nvSpPr>
        <p:spPr>
          <a:xfrm>
            <a:off x="360469" y="2219608"/>
            <a:ext cx="7668218" cy="340519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marL="285750" indent="-285750">
              <a:buClr>
                <a:srgbClr val="0DABAB"/>
              </a:buClr>
              <a:buFont typeface="Wingdings" panose="05000000000000000000" pitchFamily="2" charset="2"/>
              <a:buChar char="ü"/>
              <a:defRPr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indent="0">
              <a:buNone/>
            </a:pPr>
            <a:r>
              <a:rPr lang="es-CO" sz="1400" b="1"/>
              <a:t>IVA del 19% para juegos de Suerte y Azar en línea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54A2A4D-3F02-4A14-4066-FC31714337B7}"/>
              </a:ext>
            </a:extLst>
          </p:cNvPr>
          <p:cNvSpPr txBox="1"/>
          <p:nvPr/>
        </p:nvSpPr>
        <p:spPr>
          <a:xfrm>
            <a:off x="360469" y="2799176"/>
            <a:ext cx="7668218" cy="340519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CO"/>
              <a:t>IVA del 19% para vehículos híbridos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5E90E39-8EF4-25FD-F757-494B58CE3FFE}"/>
              </a:ext>
            </a:extLst>
          </p:cNvPr>
          <p:cNvSpPr txBox="1"/>
          <p:nvPr/>
        </p:nvSpPr>
        <p:spPr>
          <a:xfrm>
            <a:off x="344819" y="3545530"/>
            <a:ext cx="7668218" cy="340519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CO"/>
              <a:t>Servicios turísticos para no residentes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446A784A-D48B-C5E2-9EFC-E40185C06B71}"/>
              </a:ext>
            </a:extLst>
          </p:cNvPr>
          <p:cNvSpPr/>
          <p:nvPr/>
        </p:nvSpPr>
        <p:spPr>
          <a:xfrm>
            <a:off x="8346853" y="2219608"/>
            <a:ext cx="1651709" cy="432000"/>
          </a:xfrm>
          <a:prstGeom prst="roundRect">
            <a:avLst/>
          </a:prstGeom>
          <a:solidFill>
            <a:srgbClr val="0DABAB"/>
          </a:solidFill>
          <a:ln>
            <a:solidFill>
              <a:srgbClr val="0DAB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$1.631 mm</a:t>
            </a:r>
            <a:b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0,08% del PIB</a:t>
            </a: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6CD0DDDC-6334-1093-0242-A6B9A0C738B1}"/>
              </a:ext>
            </a:extLst>
          </p:cNvPr>
          <p:cNvSpPr/>
          <p:nvPr/>
        </p:nvSpPr>
        <p:spPr>
          <a:xfrm>
            <a:off x="8347721" y="1789353"/>
            <a:ext cx="1651710" cy="340519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>
                <a:latin typeface="Verdana"/>
                <a:ea typeface="Verdana"/>
              </a:rPr>
              <a:t>Impacto 2026</a:t>
            </a:r>
            <a:endParaRPr lang="es-CO" sz="900" b="1">
              <a:latin typeface="Verdana"/>
              <a:ea typeface="Verdana"/>
            </a:endParaRP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F4222999-2B92-16A1-4A20-113723106202}"/>
              </a:ext>
            </a:extLst>
          </p:cNvPr>
          <p:cNvSpPr/>
          <p:nvPr/>
        </p:nvSpPr>
        <p:spPr>
          <a:xfrm>
            <a:off x="10142312" y="1789353"/>
            <a:ext cx="1817670" cy="333833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200" b="1">
                <a:latin typeface="Verdana"/>
                <a:ea typeface="Verdana"/>
              </a:rPr>
              <a:t>Impacto 2027-30*</a:t>
            </a:r>
            <a:endParaRPr lang="es-CO" sz="1200" b="1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Rectángulo: esquinas redondeadas 14">
            <a:extLst>
              <a:ext uri="{FF2B5EF4-FFF2-40B4-BE49-F238E27FC236}">
                <a16:creationId xmlns:a16="http://schemas.microsoft.com/office/drawing/2014/main" id="{B2A95868-3B32-7AE5-2A20-FB227DCE732D}"/>
              </a:ext>
            </a:extLst>
          </p:cNvPr>
          <p:cNvSpPr/>
          <p:nvPr/>
        </p:nvSpPr>
        <p:spPr>
          <a:xfrm>
            <a:off x="10142273" y="2219608"/>
            <a:ext cx="1816880" cy="432000"/>
          </a:xfrm>
          <a:prstGeom prst="roundRect">
            <a:avLst/>
          </a:prstGeom>
          <a:solidFill>
            <a:srgbClr val="0DABAB"/>
          </a:solidFill>
          <a:ln>
            <a:solidFill>
              <a:srgbClr val="0DAB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0,08% del PIB</a:t>
            </a:r>
          </a:p>
        </p:txBody>
      </p:sp>
      <p:sp>
        <p:nvSpPr>
          <p:cNvPr id="25" name="Rectángulo: esquinas redondeadas 24">
            <a:extLst>
              <a:ext uri="{FF2B5EF4-FFF2-40B4-BE49-F238E27FC236}">
                <a16:creationId xmlns:a16="http://schemas.microsoft.com/office/drawing/2014/main" id="{C8F4D398-4CF7-1042-77B1-EFE214937C56}"/>
              </a:ext>
            </a:extLst>
          </p:cNvPr>
          <p:cNvSpPr/>
          <p:nvPr/>
        </p:nvSpPr>
        <p:spPr>
          <a:xfrm>
            <a:off x="8346853" y="2799176"/>
            <a:ext cx="1651709" cy="432000"/>
          </a:xfrm>
          <a:prstGeom prst="roundRect">
            <a:avLst/>
          </a:prstGeom>
          <a:solidFill>
            <a:srgbClr val="0DABAB"/>
          </a:solidFill>
          <a:ln>
            <a:solidFill>
              <a:srgbClr val="0DAB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$145,7 mm</a:t>
            </a:r>
            <a:b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0,01% del PIB</a:t>
            </a:r>
          </a:p>
        </p:txBody>
      </p:sp>
      <p:sp>
        <p:nvSpPr>
          <p:cNvPr id="27" name="Rectángulo: esquinas redondeadas 26">
            <a:extLst>
              <a:ext uri="{FF2B5EF4-FFF2-40B4-BE49-F238E27FC236}">
                <a16:creationId xmlns:a16="http://schemas.microsoft.com/office/drawing/2014/main" id="{71B18046-8DD5-2C95-21B5-0D28562912C2}"/>
              </a:ext>
            </a:extLst>
          </p:cNvPr>
          <p:cNvSpPr/>
          <p:nvPr/>
        </p:nvSpPr>
        <p:spPr>
          <a:xfrm>
            <a:off x="10142273" y="2799176"/>
            <a:ext cx="1816880" cy="432000"/>
          </a:xfrm>
          <a:prstGeom prst="roundRect">
            <a:avLst/>
          </a:prstGeom>
          <a:solidFill>
            <a:srgbClr val="0DABAB"/>
          </a:solidFill>
          <a:ln>
            <a:solidFill>
              <a:srgbClr val="0DAB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0,01% del PIB</a:t>
            </a:r>
          </a:p>
        </p:txBody>
      </p:sp>
      <p:sp>
        <p:nvSpPr>
          <p:cNvPr id="30" name="Rectángulo: esquinas redondeadas 29">
            <a:extLst>
              <a:ext uri="{FF2B5EF4-FFF2-40B4-BE49-F238E27FC236}">
                <a16:creationId xmlns:a16="http://schemas.microsoft.com/office/drawing/2014/main" id="{2FC6B496-87C5-98F5-036C-97494B74DC52}"/>
              </a:ext>
            </a:extLst>
          </p:cNvPr>
          <p:cNvSpPr/>
          <p:nvPr/>
        </p:nvSpPr>
        <p:spPr>
          <a:xfrm>
            <a:off x="8346853" y="3435781"/>
            <a:ext cx="1651709" cy="432000"/>
          </a:xfrm>
          <a:prstGeom prst="roundRect">
            <a:avLst/>
          </a:prstGeom>
          <a:solidFill>
            <a:srgbClr val="0DABAB"/>
          </a:solidFill>
          <a:ln>
            <a:solidFill>
              <a:srgbClr val="0DAB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$784 mm</a:t>
            </a:r>
            <a:b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0,004% del PIB </a:t>
            </a:r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CD1EDE05-1D14-E039-99D9-8A15A9CF96F5}"/>
              </a:ext>
            </a:extLst>
          </p:cNvPr>
          <p:cNvSpPr/>
          <p:nvPr/>
        </p:nvSpPr>
        <p:spPr>
          <a:xfrm>
            <a:off x="10142273" y="3435781"/>
            <a:ext cx="1816880" cy="432000"/>
          </a:xfrm>
          <a:prstGeom prst="roundRect">
            <a:avLst/>
          </a:prstGeom>
          <a:solidFill>
            <a:srgbClr val="0DABAB"/>
          </a:solidFill>
          <a:ln>
            <a:solidFill>
              <a:srgbClr val="0DAB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0,004% del PIB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B20655AB-A4F1-A2F1-73C3-6B8678672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448" y="2219608"/>
            <a:ext cx="479133" cy="479133"/>
          </a:xfrm>
          <a:prstGeom prst="rect">
            <a:avLst/>
          </a:prstGeom>
        </p:spPr>
      </p:pic>
      <p:sp>
        <p:nvSpPr>
          <p:cNvPr id="43" name="CuadroTexto 42">
            <a:extLst>
              <a:ext uri="{FF2B5EF4-FFF2-40B4-BE49-F238E27FC236}">
                <a16:creationId xmlns:a16="http://schemas.microsoft.com/office/drawing/2014/main" id="{30AAD4FD-5870-AC0C-4D53-1BE2F6F52551}"/>
              </a:ext>
            </a:extLst>
          </p:cNvPr>
          <p:cNvSpPr txBox="1"/>
          <p:nvPr/>
        </p:nvSpPr>
        <p:spPr>
          <a:xfrm>
            <a:off x="344819" y="4634794"/>
            <a:ext cx="7683868" cy="340519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CO"/>
              <a:t>Eliminar la deducción de 72 UVT por dependientes</a:t>
            </a:r>
          </a:p>
        </p:txBody>
      </p:sp>
      <p:sp>
        <p:nvSpPr>
          <p:cNvPr id="45" name="Rectángulo: esquinas redondeadas 44">
            <a:extLst>
              <a:ext uri="{FF2B5EF4-FFF2-40B4-BE49-F238E27FC236}">
                <a16:creationId xmlns:a16="http://schemas.microsoft.com/office/drawing/2014/main" id="{420FBDB2-D329-79DF-FCFC-09A96EE3B28A}"/>
              </a:ext>
            </a:extLst>
          </p:cNvPr>
          <p:cNvSpPr/>
          <p:nvPr/>
        </p:nvSpPr>
        <p:spPr>
          <a:xfrm>
            <a:off x="10142274" y="5171967"/>
            <a:ext cx="1816879" cy="360000"/>
          </a:xfrm>
          <a:prstGeom prst="roundRect">
            <a:avLst/>
          </a:prstGeom>
          <a:solidFill>
            <a:srgbClr val="0DABAB"/>
          </a:solidFill>
          <a:ln>
            <a:solidFill>
              <a:srgbClr val="0DAB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0,11% del PIB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18C0943B-B3CA-1E0A-3651-260D2AF8E843}"/>
              </a:ext>
            </a:extLst>
          </p:cNvPr>
          <p:cNvSpPr txBox="1"/>
          <p:nvPr/>
        </p:nvSpPr>
        <p:spPr>
          <a:xfrm>
            <a:off x="344818" y="5094973"/>
            <a:ext cx="7683867" cy="340519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CO" dirty="0"/>
              <a:t>Eliminar el componente inflacionario 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54B9EED8-13CA-5731-468F-C2AF2D867C9D}"/>
              </a:ext>
            </a:extLst>
          </p:cNvPr>
          <p:cNvSpPr txBox="1"/>
          <p:nvPr/>
        </p:nvSpPr>
        <p:spPr>
          <a:xfrm>
            <a:off x="344819" y="5555153"/>
            <a:ext cx="7683866" cy="340519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CO" dirty="0"/>
              <a:t>Reducir descuento sobre el valor total de dividendos</a:t>
            </a:r>
          </a:p>
        </p:txBody>
      </p:sp>
      <p:sp>
        <p:nvSpPr>
          <p:cNvPr id="48" name="Cerrar llave 47">
            <a:extLst>
              <a:ext uri="{FF2B5EF4-FFF2-40B4-BE49-F238E27FC236}">
                <a16:creationId xmlns:a16="http://schemas.microsoft.com/office/drawing/2014/main" id="{8D11FD80-3665-D933-EF0F-F17D2F15F16C}"/>
              </a:ext>
            </a:extLst>
          </p:cNvPr>
          <p:cNvSpPr/>
          <p:nvPr/>
        </p:nvSpPr>
        <p:spPr>
          <a:xfrm>
            <a:off x="8090666" y="4634794"/>
            <a:ext cx="228223" cy="13523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37B24E16-0F02-9807-4F26-8E2054B4FA0F}"/>
              </a:ext>
            </a:extLst>
          </p:cNvPr>
          <p:cNvSpPr txBox="1"/>
          <p:nvPr/>
        </p:nvSpPr>
        <p:spPr>
          <a:xfrm>
            <a:off x="8189128" y="4786783"/>
            <a:ext cx="199856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200">
                <a:solidFill>
                  <a:schemeClr val="bg2">
                    <a:lumMod val="25000"/>
                  </a:schemeClr>
                </a:solidFill>
                <a:latin typeface="Verdana"/>
                <a:ea typeface="Verdana"/>
              </a:rPr>
              <a:t>Estas propuesta mejoran la </a:t>
            </a:r>
            <a:r>
              <a:rPr lang="es-CO" sz="1200" b="1">
                <a:solidFill>
                  <a:srgbClr val="002060"/>
                </a:solidFill>
                <a:latin typeface="Verdana"/>
                <a:ea typeface="Verdana"/>
              </a:rPr>
              <a:t>progresividad</a:t>
            </a:r>
            <a:r>
              <a:rPr lang="es-CO" sz="1200">
                <a:solidFill>
                  <a:schemeClr val="bg2">
                    <a:lumMod val="25000"/>
                  </a:schemeClr>
                </a:solidFill>
                <a:latin typeface="Verdana"/>
                <a:ea typeface="Verdana"/>
              </a:rPr>
              <a:t> del sistema tributario y permiten obtener recaudo desde 2027</a:t>
            </a:r>
            <a:endParaRPr lang="es-CO" sz="1200"/>
          </a:p>
        </p:txBody>
      </p:sp>
      <p:pic>
        <p:nvPicPr>
          <p:cNvPr id="3" name="Imagen 2" descr="Imagen que contiene computadora  El contenido generado por IA puede ser incorrecto.">
            <a:extLst>
              <a:ext uri="{FF2B5EF4-FFF2-40B4-BE49-F238E27FC236}">
                <a16:creationId xmlns:a16="http://schemas.microsoft.com/office/drawing/2014/main" id="{F7B9E610-A8C3-6042-A317-09B9B63B65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2447" y="3532493"/>
            <a:ext cx="415807" cy="415807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7CD4C440-3185-3C00-B9E9-FB005BE761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0327" y="2799176"/>
            <a:ext cx="511254" cy="511254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4149766D-488E-8B94-74A3-FA3438FBEF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0327" y="4621952"/>
            <a:ext cx="384471" cy="384471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40779B58-D71B-9553-C3DC-83944130E8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63221" y="5349234"/>
            <a:ext cx="365466" cy="36546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67A7A0C7-EEA6-7979-56BA-667E92E8FEF5}"/>
              </a:ext>
            </a:extLst>
          </p:cNvPr>
          <p:cNvSpPr txBox="1"/>
          <p:nvPr/>
        </p:nvSpPr>
        <p:spPr>
          <a:xfrm>
            <a:off x="0" y="6604213"/>
            <a:ext cx="6094476" cy="253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rgbClr val="0DABAB"/>
              </a:buClr>
            </a:pPr>
            <a:r>
              <a:rPr lang="es-CO" sz="800">
                <a:solidFill>
                  <a:schemeClr val="bg2">
                    <a:lumMod val="25000"/>
                  </a:schemeClr>
                </a:solidFill>
                <a:latin typeface="Verdana"/>
                <a:ea typeface="Verdana"/>
              </a:rPr>
              <a:t>*Impacto fiscal promedio 2027-2030. </a:t>
            </a:r>
            <a:endParaRPr lang="es-ES" sz="800">
              <a:solidFill>
                <a:schemeClr val="bg2">
                  <a:lumMod val="25000"/>
                </a:schemeClr>
              </a:solidFill>
              <a:cs typeface="Helvetica"/>
            </a:endParaRPr>
          </a:p>
        </p:txBody>
      </p:sp>
      <p:cxnSp>
        <p:nvCxnSpPr>
          <p:cNvPr id="66" name="Conector recto 65">
            <a:extLst>
              <a:ext uri="{FF2B5EF4-FFF2-40B4-BE49-F238E27FC236}">
                <a16:creationId xmlns:a16="http://schemas.microsoft.com/office/drawing/2014/main" id="{791300DD-D593-3FB9-4DCB-C38F56CCAE5F}"/>
              </a:ext>
            </a:extLst>
          </p:cNvPr>
          <p:cNvCxnSpPr>
            <a:cxnSpLocks/>
          </p:cNvCxnSpPr>
          <p:nvPr/>
        </p:nvCxnSpPr>
        <p:spPr>
          <a:xfrm>
            <a:off x="360469" y="4462272"/>
            <a:ext cx="11534080" cy="0"/>
          </a:xfrm>
          <a:prstGeom prst="line">
            <a:avLst/>
          </a:prstGeom>
          <a:ln>
            <a:solidFill>
              <a:srgbClr val="E6E6E6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uadroTexto 67">
            <a:extLst>
              <a:ext uri="{FF2B5EF4-FFF2-40B4-BE49-F238E27FC236}">
                <a16:creationId xmlns:a16="http://schemas.microsoft.com/office/drawing/2014/main" id="{B26023FC-35FE-ACB7-D568-C6721A5E53D3}"/>
              </a:ext>
            </a:extLst>
          </p:cNvPr>
          <p:cNvSpPr txBox="1"/>
          <p:nvPr/>
        </p:nvSpPr>
        <p:spPr>
          <a:xfrm>
            <a:off x="360469" y="4036166"/>
            <a:ext cx="7652568" cy="340519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CO"/>
              <a:t>IVA bebidas alcohólicas</a:t>
            </a:r>
          </a:p>
        </p:txBody>
      </p:sp>
      <p:sp>
        <p:nvSpPr>
          <p:cNvPr id="69" name="Rectángulo: esquinas redondeadas 68">
            <a:extLst>
              <a:ext uri="{FF2B5EF4-FFF2-40B4-BE49-F238E27FC236}">
                <a16:creationId xmlns:a16="http://schemas.microsoft.com/office/drawing/2014/main" id="{CB9FED3A-01EA-AE34-9070-4C3F58D32E2C}"/>
              </a:ext>
            </a:extLst>
          </p:cNvPr>
          <p:cNvSpPr/>
          <p:nvPr/>
        </p:nvSpPr>
        <p:spPr>
          <a:xfrm>
            <a:off x="8362503" y="3973486"/>
            <a:ext cx="1651709" cy="392727"/>
          </a:xfrm>
          <a:prstGeom prst="roundRect">
            <a:avLst/>
          </a:prstGeom>
          <a:solidFill>
            <a:srgbClr val="0DABAB"/>
          </a:solidFill>
          <a:ln>
            <a:solidFill>
              <a:srgbClr val="0DAB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$70,7 mm</a:t>
            </a:r>
            <a:b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</a:br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0,04% del PIB </a:t>
            </a:r>
          </a:p>
        </p:txBody>
      </p:sp>
      <p:sp>
        <p:nvSpPr>
          <p:cNvPr id="70" name="Rectángulo: esquinas redondeadas 69">
            <a:extLst>
              <a:ext uri="{FF2B5EF4-FFF2-40B4-BE49-F238E27FC236}">
                <a16:creationId xmlns:a16="http://schemas.microsoft.com/office/drawing/2014/main" id="{F8CCD5FD-0C91-AA7B-FC2E-D043656C066C}"/>
              </a:ext>
            </a:extLst>
          </p:cNvPr>
          <p:cNvSpPr/>
          <p:nvPr/>
        </p:nvSpPr>
        <p:spPr>
          <a:xfrm>
            <a:off x="10157923" y="3973486"/>
            <a:ext cx="1816880" cy="392727"/>
          </a:xfrm>
          <a:prstGeom prst="roundRect">
            <a:avLst/>
          </a:prstGeom>
          <a:solidFill>
            <a:srgbClr val="0DABAB"/>
          </a:solidFill>
          <a:ln>
            <a:solidFill>
              <a:srgbClr val="0DAB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200" b="1">
                <a:latin typeface="Verdana" panose="020B0604030504040204" pitchFamily="34" charset="0"/>
                <a:ea typeface="Verdana" panose="020B0604030504040204" pitchFamily="34" charset="0"/>
              </a:rPr>
              <a:t>0,04% del PIB</a:t>
            </a:r>
          </a:p>
        </p:txBody>
      </p:sp>
      <p:pic>
        <p:nvPicPr>
          <p:cNvPr id="77" name="Imagen 76">
            <a:extLst>
              <a:ext uri="{FF2B5EF4-FFF2-40B4-BE49-F238E27FC236}">
                <a16:creationId xmlns:a16="http://schemas.microsoft.com/office/drawing/2014/main" id="{90251ED5-163D-3164-B391-1CC060B98C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9778" y="4028047"/>
            <a:ext cx="384471" cy="384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402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6BFC64-0283-FE81-88EE-31BC92B1DE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>
            <a:extLst>
              <a:ext uri="{FF2B5EF4-FFF2-40B4-BE49-F238E27FC236}">
                <a16:creationId xmlns:a16="http://schemas.microsoft.com/office/drawing/2014/main" id="{C4077ECD-4D11-2DFA-AD02-2D0C4EF4F8D5}"/>
              </a:ext>
            </a:extLst>
          </p:cNvPr>
          <p:cNvSpPr/>
          <p:nvPr/>
        </p:nvSpPr>
        <p:spPr>
          <a:xfrm>
            <a:off x="2083960" y="2151728"/>
            <a:ext cx="8024081" cy="255454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/>
            <a:r>
              <a:rPr lang="es-CO" sz="40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Medidas de Financiación para el fortalecimiento de impuesto de renta y patrimonio</a:t>
            </a:r>
          </a:p>
        </p:txBody>
      </p:sp>
    </p:spTree>
    <p:extLst>
      <p:ext uri="{BB962C8B-B14F-4D97-AF65-F5344CB8AC3E}">
        <p14:creationId xmlns:p14="http://schemas.microsoft.com/office/powerpoint/2010/main" val="3149360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96B0B731-2426-3723-C4C6-42EF3423A683}"/>
              </a:ext>
            </a:extLst>
          </p:cNvPr>
          <p:cNvSpPr/>
          <p:nvPr/>
        </p:nvSpPr>
        <p:spPr>
          <a:xfrm>
            <a:off x="87846" y="272837"/>
            <a:ext cx="12192000" cy="6309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>
              <a:defRPr/>
            </a:pPr>
            <a:r>
              <a:rPr lang="es-CO" sz="35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Medidas en patrimonio</a:t>
            </a: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921FFB47-E087-C3A5-0FEC-5B90A512B2EE}"/>
              </a:ext>
            </a:extLst>
          </p:cNvPr>
          <p:cNvSpPr/>
          <p:nvPr/>
        </p:nvSpPr>
        <p:spPr>
          <a:xfrm>
            <a:off x="9523041" y="2913479"/>
            <a:ext cx="2039112" cy="781240"/>
          </a:xfrm>
          <a:prstGeom prst="roundRect">
            <a:avLst/>
          </a:prstGeom>
          <a:solidFill>
            <a:srgbClr val="0DAB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>
                <a:latin typeface="Verdana" panose="020B0604030504040204" pitchFamily="34" charset="0"/>
                <a:ea typeface="Verdana" panose="020B0604030504040204" pitchFamily="34" charset="0"/>
              </a:rPr>
              <a:t>0,09% del PIB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6B83FE1-3C24-FD1A-F9BD-E9D9A6923606}"/>
              </a:ext>
            </a:extLst>
          </p:cNvPr>
          <p:cNvSpPr txBox="1"/>
          <p:nvPr/>
        </p:nvSpPr>
        <p:spPr>
          <a:xfrm>
            <a:off x="0" y="6245066"/>
            <a:ext cx="12104154" cy="561856"/>
          </a:xfrm>
          <a:prstGeom prst="round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buClr>
                <a:srgbClr val="0DABAB"/>
              </a:buClr>
            </a:pPr>
            <a:r>
              <a:rPr lang="es-CO" sz="900">
                <a:solidFill>
                  <a:schemeClr val="bg2">
                    <a:lumMod val="25000"/>
                  </a:schemeClr>
                </a:solidFill>
                <a:latin typeface="Verdana"/>
                <a:ea typeface="Verdana"/>
              </a:rPr>
              <a:t>* Impacto fiscal promedio 2027-2030</a:t>
            </a:r>
          </a:p>
          <a:p>
            <a:pPr algn="just">
              <a:buClr>
                <a:srgbClr val="0DABAB"/>
              </a:buClr>
            </a:pPr>
            <a:r>
              <a:rPr lang="es-CO" sz="900">
                <a:solidFill>
                  <a:schemeClr val="bg2">
                    <a:lumMod val="25000"/>
                  </a:schemeClr>
                </a:solidFill>
                <a:latin typeface="Verdana"/>
                <a:ea typeface="Verdana"/>
              </a:rPr>
              <a:t>Nota: Para el cálculo de la tarifa efectiva de tributación se asume que en 2026 la UVT tendrá un valor de $52.040 (conforme al supuesto de inflación del MFMP 2025). Asimismo, se considera que el patrimonio en cada umbral corresponde a su límite superior; en el caso del último umbral, se supone un patrimonio equivalente a 2.500.000 UVT.</a:t>
            </a:r>
            <a:endParaRPr lang="es-ES" sz="1600">
              <a:solidFill>
                <a:schemeClr val="bg2">
                  <a:lumMod val="25000"/>
                </a:schemeClr>
              </a:solidFill>
              <a:cs typeface="Helvetica"/>
            </a:endParaRPr>
          </a:p>
        </p:txBody>
      </p:sp>
      <p:sp>
        <p:nvSpPr>
          <p:cNvPr id="22" name="Rectángulo: esquinas redondeadas 21">
            <a:extLst>
              <a:ext uri="{FF2B5EF4-FFF2-40B4-BE49-F238E27FC236}">
                <a16:creationId xmlns:a16="http://schemas.microsoft.com/office/drawing/2014/main" id="{6A607F90-053C-3E2E-DF70-E9D3D578F50B}"/>
              </a:ext>
            </a:extLst>
          </p:cNvPr>
          <p:cNvSpPr/>
          <p:nvPr/>
        </p:nvSpPr>
        <p:spPr>
          <a:xfrm>
            <a:off x="6036180" y="2917745"/>
            <a:ext cx="3380558" cy="776348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Impacto fiscal 2027-30*</a:t>
            </a:r>
            <a:endParaRPr lang="es-CO" sz="1000" b="1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12" name="Tabla 11">
            <a:extLst>
              <a:ext uri="{FF2B5EF4-FFF2-40B4-BE49-F238E27FC236}">
                <a16:creationId xmlns:a16="http://schemas.microsoft.com/office/drawing/2014/main" id="{265C2576-33DA-E6F2-230F-62E92E42D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8188595"/>
              </p:ext>
            </p:extLst>
          </p:nvPr>
        </p:nvGraphicFramePr>
        <p:xfrm>
          <a:off x="840186" y="4041274"/>
          <a:ext cx="10511626" cy="2032329"/>
        </p:xfrm>
        <a:graphic>
          <a:graphicData uri="http://schemas.openxmlformats.org/drawingml/2006/table">
            <a:tbl>
              <a:tblPr/>
              <a:tblGrid>
                <a:gridCol w="287183">
                  <a:extLst>
                    <a:ext uri="{9D8B030D-6E8A-4147-A177-3AD203B41FA5}">
                      <a16:colId xmlns:a16="http://schemas.microsoft.com/office/drawing/2014/main" val="325886861"/>
                    </a:ext>
                  </a:extLst>
                </a:gridCol>
                <a:gridCol w="1465806">
                  <a:extLst>
                    <a:ext uri="{9D8B030D-6E8A-4147-A177-3AD203B41FA5}">
                      <a16:colId xmlns:a16="http://schemas.microsoft.com/office/drawing/2014/main" val="3436923249"/>
                    </a:ext>
                  </a:extLst>
                </a:gridCol>
                <a:gridCol w="1465806">
                  <a:extLst>
                    <a:ext uri="{9D8B030D-6E8A-4147-A177-3AD203B41FA5}">
                      <a16:colId xmlns:a16="http://schemas.microsoft.com/office/drawing/2014/main" val="3984938963"/>
                    </a:ext>
                  </a:extLst>
                </a:gridCol>
                <a:gridCol w="1583431">
                  <a:extLst>
                    <a:ext uri="{9D8B030D-6E8A-4147-A177-3AD203B41FA5}">
                      <a16:colId xmlns:a16="http://schemas.microsoft.com/office/drawing/2014/main" val="973819268"/>
                    </a:ext>
                  </a:extLst>
                </a:gridCol>
                <a:gridCol w="1583431">
                  <a:extLst>
                    <a:ext uri="{9D8B030D-6E8A-4147-A177-3AD203B41FA5}">
                      <a16:colId xmlns:a16="http://schemas.microsoft.com/office/drawing/2014/main" val="1519992638"/>
                    </a:ext>
                  </a:extLst>
                </a:gridCol>
                <a:gridCol w="1302935">
                  <a:extLst>
                    <a:ext uri="{9D8B030D-6E8A-4147-A177-3AD203B41FA5}">
                      <a16:colId xmlns:a16="http://schemas.microsoft.com/office/drawing/2014/main" val="3222199677"/>
                    </a:ext>
                  </a:extLst>
                </a:gridCol>
                <a:gridCol w="1366275">
                  <a:extLst>
                    <a:ext uri="{9D8B030D-6E8A-4147-A177-3AD203B41FA5}">
                      <a16:colId xmlns:a16="http://schemas.microsoft.com/office/drawing/2014/main" val="155232908"/>
                    </a:ext>
                  </a:extLst>
                </a:gridCol>
                <a:gridCol w="1456759">
                  <a:extLst>
                    <a:ext uri="{9D8B030D-6E8A-4147-A177-3AD203B41FA5}">
                      <a16:colId xmlns:a16="http://schemas.microsoft.com/office/drawing/2014/main" val="1008486155"/>
                    </a:ext>
                  </a:extLst>
                </a:gridCol>
              </a:tblGrid>
              <a:tr h="223971">
                <a:tc rowSpan="2">
                  <a:txBody>
                    <a:bodyPr/>
                    <a:lstStyle/>
                    <a:p>
                      <a:pPr algn="ctr" fontAlgn="b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 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Umbrales en UVT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Umbrales en Pesos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Tarifa Marginal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Tarifa Efectiva de Tributación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Número de Contribuyentes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229881"/>
                  </a:ext>
                </a:extLst>
              </a:tr>
              <a:tr h="223971"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Desde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Hasta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Desde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Hasta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5177223"/>
                  </a:ext>
                </a:extLst>
              </a:tr>
              <a:tr h="2239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2.081.600.000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endParaRPr lang="es-CO" sz="1200" b="0" i="0" u="none" strike="noStrike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2983759"/>
                  </a:ext>
                </a:extLst>
              </a:tr>
              <a:tr h="2239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2.081.600.000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3.642.800.000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76.062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388596"/>
                  </a:ext>
                </a:extLst>
              </a:tr>
              <a:tr h="2239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70.000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3.642.800.000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6.244.800.000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0,5%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17.231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1007396"/>
                  </a:ext>
                </a:extLst>
              </a:tr>
              <a:tr h="2239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6.244.800.000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12.489.600.000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1,3%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8.422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768630"/>
                  </a:ext>
                </a:extLst>
              </a:tr>
              <a:tr h="2239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240.000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2.000.000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12.489.600.000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104.080.000.000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2,8%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2.956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1323759"/>
                  </a:ext>
                </a:extLst>
              </a:tr>
              <a:tr h="223971">
                <a:tc>
                  <a:txBody>
                    <a:bodyPr/>
                    <a:lstStyle/>
                    <a:p>
                      <a:pPr algn="l" fontAlgn="b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&gt;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2.000.000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∞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104.080.000.000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∞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5,0%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3,2%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90275"/>
                  </a:ext>
                </a:extLst>
              </a:tr>
              <a:tr h="240561">
                <a:tc gridSpan="7"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Total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s-CO" sz="120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104.737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696089"/>
                  </a:ext>
                </a:extLst>
              </a:tr>
            </a:tbl>
          </a:graphicData>
        </a:graphic>
      </p:graphicFrame>
      <p:grpSp>
        <p:nvGrpSpPr>
          <p:cNvPr id="14" name="Grupo 13">
            <a:extLst>
              <a:ext uri="{FF2B5EF4-FFF2-40B4-BE49-F238E27FC236}">
                <a16:creationId xmlns:a16="http://schemas.microsoft.com/office/drawing/2014/main" id="{0D5557FE-C23F-131D-1D02-20DAEF208923}"/>
              </a:ext>
            </a:extLst>
          </p:cNvPr>
          <p:cNvGrpSpPr/>
          <p:nvPr/>
        </p:nvGrpSpPr>
        <p:grpSpPr>
          <a:xfrm>
            <a:off x="673260" y="2912850"/>
            <a:ext cx="5257997" cy="781244"/>
            <a:chOff x="553299" y="2958219"/>
            <a:chExt cx="5454505" cy="1042422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4889531F-56B4-6A5B-CFFC-1D97D196FF8A}"/>
                </a:ext>
              </a:extLst>
            </p:cNvPr>
            <p:cNvGrpSpPr/>
            <p:nvPr/>
          </p:nvGrpSpPr>
          <p:grpSpPr>
            <a:xfrm>
              <a:off x="553299" y="2958219"/>
              <a:ext cx="5454505" cy="1042416"/>
              <a:chOff x="372398" y="6125335"/>
              <a:chExt cx="5454505" cy="1272066"/>
            </a:xfrm>
          </p:grpSpPr>
          <p:sp>
            <p:nvSpPr>
              <p:cNvPr id="16" name="Rectángulo: esquinas redondeadas 15">
                <a:extLst>
                  <a:ext uri="{FF2B5EF4-FFF2-40B4-BE49-F238E27FC236}">
                    <a16:creationId xmlns:a16="http://schemas.microsoft.com/office/drawing/2014/main" id="{7894963E-60D1-48DE-1583-2AB7F22EFB36}"/>
                  </a:ext>
                </a:extLst>
              </p:cNvPr>
              <p:cNvSpPr/>
              <p:nvPr/>
            </p:nvSpPr>
            <p:spPr>
              <a:xfrm>
                <a:off x="3783112" y="6125335"/>
                <a:ext cx="2043791" cy="574482"/>
              </a:xfrm>
              <a:prstGeom prst="roundRect">
                <a:avLst/>
              </a:prstGeom>
              <a:solidFill>
                <a:srgbClr val="0DABAB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CO" sz="1400" b="1">
                    <a:latin typeface="Verdana" panose="020B0604030504040204" pitchFamily="34" charset="0"/>
                    <a:ea typeface="Verdana" panose="020B0604030504040204" pitchFamily="34" charset="0"/>
                  </a:rPr>
                  <a:t>$2.269 mm</a:t>
                </a:r>
              </a:p>
            </p:txBody>
          </p:sp>
          <p:sp>
            <p:nvSpPr>
              <p:cNvPr id="2" name="Rectángulo: esquinas redondeadas 1">
                <a:extLst>
                  <a:ext uri="{FF2B5EF4-FFF2-40B4-BE49-F238E27FC236}">
                    <a16:creationId xmlns:a16="http://schemas.microsoft.com/office/drawing/2014/main" id="{6AB5199D-86FC-4E67-6CC0-CCB7626D0165}"/>
                  </a:ext>
                </a:extLst>
              </p:cNvPr>
              <p:cNvSpPr/>
              <p:nvPr/>
            </p:nvSpPr>
            <p:spPr>
              <a:xfrm>
                <a:off x="372398" y="6125344"/>
                <a:ext cx="3304033" cy="1272057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CO" sz="1600" b="1">
                    <a:latin typeface="Verdana"/>
                    <a:ea typeface="Verdana"/>
                  </a:rPr>
                  <a:t>Impacto fiscal 2026</a:t>
                </a:r>
                <a:endParaRPr lang="es-CO" sz="1050" b="1">
                  <a:latin typeface="Verdana"/>
                  <a:ea typeface="Verdana"/>
                </a:endParaRPr>
              </a:p>
            </p:txBody>
          </p:sp>
        </p:grpSp>
        <p:sp>
          <p:nvSpPr>
            <p:cNvPr id="13" name="Rectángulo: esquinas redondeadas 12">
              <a:extLst>
                <a:ext uri="{FF2B5EF4-FFF2-40B4-BE49-F238E27FC236}">
                  <a16:creationId xmlns:a16="http://schemas.microsoft.com/office/drawing/2014/main" id="{ECA92C80-87FD-661D-76C8-86461884C51A}"/>
                </a:ext>
              </a:extLst>
            </p:cNvPr>
            <p:cNvSpPr/>
            <p:nvPr/>
          </p:nvSpPr>
          <p:spPr>
            <a:xfrm>
              <a:off x="3964013" y="3529870"/>
              <a:ext cx="2043791" cy="470771"/>
            </a:xfrm>
            <a:prstGeom prst="roundRect">
              <a:avLst/>
            </a:prstGeom>
            <a:solidFill>
              <a:srgbClr val="0DABAB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O" sz="1400" b="1">
                  <a:latin typeface="Verdana" panose="020B0604030504040204" pitchFamily="34" charset="0"/>
                  <a:ea typeface="Verdana" panose="020B0604030504040204" pitchFamily="34" charset="0"/>
                </a:rPr>
                <a:t>0,12% del PIB</a:t>
              </a:r>
            </a:p>
          </p:txBody>
        </p:sp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BD8C2AC-4FB8-D30D-1D75-4DC1406C469D}"/>
              </a:ext>
            </a:extLst>
          </p:cNvPr>
          <p:cNvSpPr txBox="1"/>
          <p:nvPr/>
        </p:nvSpPr>
        <p:spPr>
          <a:xfrm>
            <a:off x="629846" y="1176199"/>
            <a:ext cx="10932307" cy="1464231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>
              <a:buClr>
                <a:srgbClr val="0DABAB"/>
              </a:buClr>
              <a:defRPr sz="1600" b="1"/>
            </a:lvl1pPr>
          </a:lstStyle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s-CO" b="0">
                <a:latin typeface="Verdana" panose="020B0604030504040204" pitchFamily="34" charset="0"/>
                <a:ea typeface="Verdana" panose="020B0604030504040204" pitchFamily="34" charset="0"/>
              </a:rPr>
              <a:t>Cambio de tarifas y umbrales del impuesto al patrimonio. </a:t>
            </a:r>
            <a:r>
              <a:rPr lang="es-CO">
                <a:latin typeface="Verdana" panose="020B0604030504040204" pitchFamily="34" charset="0"/>
                <a:ea typeface="Verdana" panose="020B0604030504040204" pitchFamily="34" charset="0"/>
              </a:rPr>
              <a:t>Se amplía la base gravable al pasar </a:t>
            </a:r>
            <a:r>
              <a:rPr lang="es-CO" u="sng">
                <a:latin typeface="Verdana" panose="020B0604030504040204" pitchFamily="34" charset="0"/>
                <a:ea typeface="Verdana" panose="020B0604030504040204" pitchFamily="34" charset="0"/>
              </a:rPr>
              <a:t>de 72 mil UVT  (~$3.746 millones) a 40 mil UVT (~$2.081 millones)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endParaRPr lang="es-ES" b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ü"/>
            </a:pPr>
            <a:r>
              <a:rPr lang="es-ES">
                <a:latin typeface="Verdana" panose="020B0604030504040204" pitchFamily="34" charset="0"/>
                <a:ea typeface="Verdana" panose="020B0604030504040204" pitchFamily="34" charset="0"/>
              </a:rPr>
              <a:t>Normalización de patrimonios con tarifa de 15%. </a:t>
            </a:r>
            <a:r>
              <a:rPr lang="es-ES" b="0">
                <a:latin typeface="Verdana" panose="020B0604030504040204" pitchFamily="34" charset="0"/>
                <a:ea typeface="Verdana" panose="020B0604030504040204" pitchFamily="34" charset="0"/>
              </a:rPr>
              <a:t>Este beneficio estuvo presente en 2019, 2020 y 2022</a:t>
            </a:r>
            <a:endParaRPr lang="es-CO" b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502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632E15-CD77-3025-B7F6-C36DB5257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5A181EDC-5D11-4FEA-220A-47929C237041}"/>
              </a:ext>
            </a:extLst>
          </p:cNvPr>
          <p:cNvSpPr/>
          <p:nvPr/>
        </p:nvSpPr>
        <p:spPr>
          <a:xfrm>
            <a:off x="1" y="188815"/>
            <a:ext cx="12192000" cy="6309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 defTabSz="457200">
              <a:defRPr/>
            </a:pPr>
            <a:r>
              <a:rPr lang="es-CO" sz="35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Medidas en personas naturales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D1D0931F-9359-2813-EB67-9255439B9F9D}"/>
              </a:ext>
            </a:extLst>
          </p:cNvPr>
          <p:cNvSpPr txBox="1"/>
          <p:nvPr/>
        </p:nvSpPr>
        <p:spPr>
          <a:xfrm>
            <a:off x="564553" y="1322266"/>
            <a:ext cx="11300956" cy="749141"/>
          </a:xfrm>
          <a:prstGeom prst="round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marL="285750" indent="-285750">
              <a:buClr>
                <a:schemeClr val="tx1"/>
              </a:buClr>
              <a:buFont typeface="Wingdings" panose="05000000000000000000" pitchFamily="2" charset="2"/>
              <a:buChar char="ü"/>
              <a:defRPr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0" indent="0" algn="just">
              <a:buNone/>
            </a:pPr>
            <a:r>
              <a:rPr lang="es-CO" sz="1900"/>
              <a:t>Las propuestas buscan mejorar la </a:t>
            </a:r>
            <a:r>
              <a:rPr lang="es-CO" sz="1900" b="1"/>
              <a:t>progresividad</a:t>
            </a:r>
            <a:r>
              <a:rPr lang="es-CO" sz="1900"/>
              <a:t> del sistema tributario colombiano aumentando el recaudo de los deciles de mayores ingresos.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061B699-13AB-189C-08E6-B21F86938F97}"/>
              </a:ext>
            </a:extLst>
          </p:cNvPr>
          <p:cNvSpPr txBox="1"/>
          <p:nvPr/>
        </p:nvSpPr>
        <p:spPr>
          <a:xfrm>
            <a:off x="767110" y="3731249"/>
            <a:ext cx="6091821" cy="578882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CO"/>
              <a:t>Incremento de 10 puntos porcentuales (</a:t>
            </a:r>
            <a:r>
              <a:rPr lang="es-CO" err="1"/>
              <a:t>pp</a:t>
            </a:r>
            <a:r>
              <a:rPr lang="es-CO"/>
              <a:t>) en la tarifa de ganancias ocasionales (del 20% al 30%)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664FF8A-71A7-E81E-A15B-982EDC7EEC64}"/>
              </a:ext>
            </a:extLst>
          </p:cNvPr>
          <p:cNvSpPr txBox="1"/>
          <p:nvPr/>
        </p:nvSpPr>
        <p:spPr>
          <a:xfrm>
            <a:off x="764456" y="2784830"/>
            <a:ext cx="6091821" cy="578882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CO"/>
              <a:t>Aumento tarifas aplicables al impuesto desde el tercer umbral</a:t>
            </a: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88A05812-D57D-8C67-7C1F-01A366B6FA25}"/>
              </a:ext>
            </a:extLst>
          </p:cNvPr>
          <p:cNvSpPr/>
          <p:nvPr/>
        </p:nvSpPr>
        <p:spPr>
          <a:xfrm>
            <a:off x="3962428" y="5319146"/>
            <a:ext cx="3213525" cy="360000"/>
          </a:xfrm>
          <a:prstGeom prst="roundRect">
            <a:avLst/>
          </a:prstGeom>
          <a:solidFill>
            <a:srgbClr val="0DAB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>
                <a:latin typeface="Verdana" panose="020B0604030504040204" pitchFamily="34" charset="0"/>
                <a:ea typeface="Verdana" panose="020B0604030504040204" pitchFamily="34" charset="0"/>
              </a:rPr>
              <a:t>0,06% del PIB</a:t>
            </a:r>
          </a:p>
        </p:txBody>
      </p:sp>
      <p:sp>
        <p:nvSpPr>
          <p:cNvPr id="7" name="Rectángulo: esquinas redondeadas 6">
            <a:extLst>
              <a:ext uri="{FF2B5EF4-FFF2-40B4-BE49-F238E27FC236}">
                <a16:creationId xmlns:a16="http://schemas.microsoft.com/office/drawing/2014/main" id="{211E28E7-F421-CF34-80D0-2265540F6637}"/>
              </a:ext>
            </a:extLst>
          </p:cNvPr>
          <p:cNvSpPr/>
          <p:nvPr/>
        </p:nvSpPr>
        <p:spPr>
          <a:xfrm>
            <a:off x="3962428" y="4763376"/>
            <a:ext cx="3204000" cy="4680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Impacto fiscal 2027-30*</a:t>
            </a:r>
            <a:endParaRPr lang="es-CO" sz="1000" b="1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A73B75CA-16E1-2809-0C8B-A378C897F261}"/>
              </a:ext>
            </a:extLst>
          </p:cNvPr>
          <p:cNvSpPr/>
          <p:nvPr/>
        </p:nvSpPr>
        <p:spPr>
          <a:xfrm>
            <a:off x="335953" y="5324941"/>
            <a:ext cx="1461822" cy="360000"/>
          </a:xfrm>
          <a:prstGeom prst="roundRect">
            <a:avLst/>
          </a:prstGeom>
          <a:solidFill>
            <a:srgbClr val="0DAB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>
                <a:latin typeface="Verdana" panose="020B0604030504040204" pitchFamily="34" charset="0"/>
                <a:ea typeface="Verdana" panose="020B0604030504040204" pitchFamily="34" charset="0"/>
              </a:rPr>
              <a:t>$215 mm</a:t>
            </a:r>
          </a:p>
        </p:txBody>
      </p: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6738DF23-0637-238B-217C-D870C8000C36}"/>
              </a:ext>
            </a:extLst>
          </p:cNvPr>
          <p:cNvSpPr/>
          <p:nvPr/>
        </p:nvSpPr>
        <p:spPr>
          <a:xfrm>
            <a:off x="335953" y="4771789"/>
            <a:ext cx="3488902" cy="468000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Impacto fiscal 2026</a:t>
            </a: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44D06721-8D74-2E6A-4713-8BFBECD9FC4E}"/>
              </a:ext>
            </a:extLst>
          </p:cNvPr>
          <p:cNvSpPr/>
          <p:nvPr/>
        </p:nvSpPr>
        <p:spPr>
          <a:xfrm>
            <a:off x="1858735" y="5324941"/>
            <a:ext cx="1966120" cy="360000"/>
          </a:xfrm>
          <a:prstGeom prst="roundRect">
            <a:avLst/>
          </a:prstGeom>
          <a:solidFill>
            <a:srgbClr val="0DAB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>
                <a:latin typeface="Verdana" panose="020B0604030504040204" pitchFamily="34" charset="0"/>
                <a:ea typeface="Verdana" panose="020B0604030504040204" pitchFamily="34" charset="0"/>
              </a:rPr>
              <a:t>0,01% del PIB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F27A2BC7-22B8-64DF-CC60-FAE43CFDB1F5}"/>
              </a:ext>
            </a:extLst>
          </p:cNvPr>
          <p:cNvSpPr txBox="1"/>
          <p:nvPr/>
        </p:nvSpPr>
        <p:spPr>
          <a:xfrm>
            <a:off x="-25555" y="6604213"/>
            <a:ext cx="6094476" cy="253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rgbClr val="0DABAB"/>
              </a:buClr>
            </a:pPr>
            <a:r>
              <a:rPr lang="es-CO" sz="800">
                <a:solidFill>
                  <a:schemeClr val="bg2">
                    <a:lumMod val="25000"/>
                  </a:schemeClr>
                </a:solidFill>
                <a:latin typeface="Verdana"/>
                <a:ea typeface="Verdana"/>
              </a:rPr>
              <a:t>*Impacto fiscal promedio 2027-2030. </a:t>
            </a:r>
            <a:endParaRPr lang="es-ES" sz="800">
              <a:solidFill>
                <a:schemeClr val="bg2">
                  <a:lumMod val="25000"/>
                </a:schemeClr>
              </a:solidFill>
              <a:cs typeface="Helvetica"/>
            </a:endParaRP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A2D39957-9E5E-1022-D391-B4A681D2707C}"/>
              </a:ext>
            </a:extLst>
          </p:cNvPr>
          <p:cNvSpPr/>
          <p:nvPr/>
        </p:nvSpPr>
        <p:spPr>
          <a:xfrm>
            <a:off x="274825" y="2883533"/>
            <a:ext cx="360000" cy="360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E" sz="1400" b="1"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182B7A9F-1750-8E78-4778-203BE15BAFB8}"/>
              </a:ext>
            </a:extLst>
          </p:cNvPr>
          <p:cNvSpPr/>
          <p:nvPr/>
        </p:nvSpPr>
        <p:spPr>
          <a:xfrm>
            <a:off x="274825" y="3833928"/>
            <a:ext cx="360000" cy="360000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E" sz="1400" b="1"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26D7597B-FE55-3D61-AC6C-64EDF7C01CD2}"/>
              </a:ext>
            </a:extLst>
          </p:cNvPr>
          <p:cNvSpPr txBox="1"/>
          <p:nvPr/>
        </p:nvSpPr>
        <p:spPr>
          <a:xfrm>
            <a:off x="7978504" y="2798779"/>
            <a:ext cx="36301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400" b="1">
                <a:latin typeface="Verdana" panose="020B0604030504040204" pitchFamily="34" charset="0"/>
                <a:ea typeface="Verdana" panose="020B0604030504040204" pitchFamily="34" charset="0"/>
              </a:rPr>
              <a:t>Tabla de tarifas con y sin reforma </a:t>
            </a:r>
          </a:p>
        </p:txBody>
      </p:sp>
      <p:cxnSp>
        <p:nvCxnSpPr>
          <p:cNvPr id="26" name="Conector: angular 25">
            <a:extLst>
              <a:ext uri="{FF2B5EF4-FFF2-40B4-BE49-F238E27FC236}">
                <a16:creationId xmlns:a16="http://schemas.microsoft.com/office/drawing/2014/main" id="{1A00CCD6-C80F-9970-5299-BD7C4FBCA910}"/>
              </a:ext>
            </a:extLst>
          </p:cNvPr>
          <p:cNvCxnSpPr>
            <a:cxnSpLocks/>
          </p:cNvCxnSpPr>
          <p:nvPr/>
        </p:nvCxnSpPr>
        <p:spPr>
          <a:xfrm>
            <a:off x="6865755" y="3074271"/>
            <a:ext cx="453121" cy="289441"/>
          </a:xfrm>
          <a:prstGeom prst="bentConnector3">
            <a:avLst/>
          </a:prstGeom>
          <a:ln w="28575">
            <a:solidFill>
              <a:srgbClr val="0DABA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Tabla 5">
            <a:extLst>
              <a:ext uri="{FF2B5EF4-FFF2-40B4-BE49-F238E27FC236}">
                <a16:creationId xmlns:a16="http://schemas.microsoft.com/office/drawing/2014/main" id="{FFB97DDB-785D-18F1-B3AB-D5CED03070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1410436"/>
              </p:ext>
            </p:extLst>
          </p:nvPr>
        </p:nvGraphicFramePr>
        <p:xfrm>
          <a:off x="7347404" y="3218991"/>
          <a:ext cx="4790172" cy="3407568"/>
        </p:xfrm>
        <a:graphic>
          <a:graphicData uri="http://schemas.openxmlformats.org/drawingml/2006/table">
            <a:tbl>
              <a:tblPr/>
              <a:tblGrid>
                <a:gridCol w="965980">
                  <a:extLst>
                    <a:ext uri="{9D8B030D-6E8A-4147-A177-3AD203B41FA5}">
                      <a16:colId xmlns:a16="http://schemas.microsoft.com/office/drawing/2014/main" val="827379485"/>
                    </a:ext>
                  </a:extLst>
                </a:gridCol>
                <a:gridCol w="965980">
                  <a:extLst>
                    <a:ext uri="{9D8B030D-6E8A-4147-A177-3AD203B41FA5}">
                      <a16:colId xmlns:a16="http://schemas.microsoft.com/office/drawing/2014/main" val="1947050937"/>
                    </a:ext>
                  </a:extLst>
                </a:gridCol>
                <a:gridCol w="714553">
                  <a:extLst>
                    <a:ext uri="{9D8B030D-6E8A-4147-A177-3AD203B41FA5}">
                      <a16:colId xmlns:a16="http://schemas.microsoft.com/office/drawing/2014/main" val="1727981999"/>
                    </a:ext>
                  </a:extLst>
                </a:gridCol>
                <a:gridCol w="714553">
                  <a:extLst>
                    <a:ext uri="{9D8B030D-6E8A-4147-A177-3AD203B41FA5}">
                      <a16:colId xmlns:a16="http://schemas.microsoft.com/office/drawing/2014/main" val="1224941357"/>
                    </a:ext>
                  </a:extLst>
                </a:gridCol>
                <a:gridCol w="714553">
                  <a:extLst>
                    <a:ext uri="{9D8B030D-6E8A-4147-A177-3AD203B41FA5}">
                      <a16:colId xmlns:a16="http://schemas.microsoft.com/office/drawing/2014/main" val="3395804594"/>
                    </a:ext>
                  </a:extLst>
                </a:gridCol>
                <a:gridCol w="714553">
                  <a:extLst>
                    <a:ext uri="{9D8B030D-6E8A-4147-A177-3AD203B41FA5}">
                      <a16:colId xmlns:a16="http://schemas.microsoft.com/office/drawing/2014/main" val="2061117936"/>
                    </a:ext>
                  </a:extLst>
                </a:gridCol>
              </a:tblGrid>
              <a:tr h="482314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Ingresos brutos mensuales (Millones)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Tarifa marginal máxima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Tarifa efectiva**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7519003"/>
                  </a:ext>
                </a:extLst>
              </a:tr>
              <a:tr h="182543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Desde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Hasta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Actual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Proyecto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Actual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1" i="0" u="none" strike="noStrike">
                          <a:solidFill>
                            <a:srgbClr val="FFFFFF"/>
                          </a:solidFill>
                          <a:effectLst/>
                          <a:latin typeface="Verdana" panose="020B0604030504040204" pitchFamily="34" charset="0"/>
                        </a:rPr>
                        <a:t>Proyecto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1799240"/>
                  </a:ext>
                </a:extLst>
              </a:tr>
              <a:tr h="32398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     -  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    6,5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6935077"/>
                  </a:ext>
                </a:extLst>
              </a:tr>
              <a:tr h="32398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    6,5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  10,2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4,7%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4,7%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9875767"/>
                  </a:ext>
                </a:extLst>
              </a:tr>
              <a:tr h="32398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  10,2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  24,0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28%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13,6%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14,1%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695322"/>
                  </a:ext>
                </a:extLst>
              </a:tr>
              <a:tr h="32398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  24,0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  44,1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33%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21,6%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22,7%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5970005"/>
                  </a:ext>
                </a:extLst>
              </a:tr>
              <a:tr h="32398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  44,1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  89,5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35%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27,4%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28,9%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5261637"/>
                  </a:ext>
                </a:extLst>
              </a:tr>
              <a:tr h="32398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  89,5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142,5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30,2%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31,8%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81111"/>
                  </a:ext>
                </a:extLst>
              </a:tr>
              <a:tr h="323986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   142,5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 $   250,0* 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39%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41%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33,0%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5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34,7%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9794409"/>
                  </a:ext>
                </a:extLst>
              </a:tr>
              <a:tr h="163659"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*Ejemplo ilustrativo dado que el último umbral no tiene un máximo.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5371402"/>
                  </a:ext>
                </a:extLst>
              </a:tr>
              <a:tr h="288802">
                <a:tc gridSpan="6">
                  <a:txBody>
                    <a:bodyPr/>
                    <a:lstStyle/>
                    <a:p>
                      <a:pPr algn="l" fontAlgn="b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**Se asume un porcentaje de 5,8% de ingresos no constitutivos de renta y renta exenta del 25% de los ingresos (máximo 1.340 UVT).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8521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9603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: esquinas redondeadas 15">
            <a:extLst>
              <a:ext uri="{FF2B5EF4-FFF2-40B4-BE49-F238E27FC236}">
                <a16:creationId xmlns:a16="http://schemas.microsoft.com/office/drawing/2014/main" id="{A187F246-D46B-5F44-CE71-05F1E17D2598}"/>
              </a:ext>
            </a:extLst>
          </p:cNvPr>
          <p:cNvSpPr/>
          <p:nvPr/>
        </p:nvSpPr>
        <p:spPr>
          <a:xfrm>
            <a:off x="1562101" y="121339"/>
            <a:ext cx="9590314" cy="715089"/>
          </a:xfrm>
          <a:prstGeom prst="roundRect">
            <a:avLst/>
          </a:prstGeom>
          <a:noFill/>
          <a:ln w="57150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algn="ctr" defTabSz="457200">
              <a:defRPr/>
            </a:pPr>
            <a:r>
              <a:rPr lang="es-CO" sz="3500" b="1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Arial"/>
              </a:rPr>
              <a:t>Medidas en personas jurídicas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E616F82-835F-EEDF-D966-C5B13085DA5C}"/>
              </a:ext>
            </a:extLst>
          </p:cNvPr>
          <p:cNvSpPr txBox="1"/>
          <p:nvPr/>
        </p:nvSpPr>
        <p:spPr>
          <a:xfrm>
            <a:off x="621358" y="1627638"/>
            <a:ext cx="5697139" cy="919401"/>
          </a:xfrm>
          <a:prstGeom prst="round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 algn="just">
              <a:buClr>
                <a:schemeClr val="tx1"/>
              </a:buClr>
              <a:buFont typeface="Wingdings" panose="05000000000000000000" pitchFamily="2" charset="2"/>
              <a:buNone/>
              <a:defRPr sz="19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marL="285750" indent="-285750">
              <a:buClr>
                <a:srgbClr val="0DABAB"/>
              </a:buClr>
              <a:buFont typeface="Verdana" panose="020B0604030504040204" pitchFamily="34" charset="0"/>
              <a:buChar char="»"/>
            </a:pPr>
            <a:r>
              <a:rPr lang="es-MX" sz="1600"/>
              <a:t>Incrementar la sobretasa a las instituciones financieras, de 5pp a 15pp adicionales.</a:t>
            </a:r>
          </a:p>
          <a:p>
            <a:pPr marL="285750" indent="-285750">
              <a:buClr>
                <a:srgbClr val="0DABAB"/>
              </a:buClr>
              <a:buFont typeface="Verdana" panose="020B0604030504040204" pitchFamily="34" charset="0"/>
              <a:buChar char="»"/>
            </a:pPr>
            <a:r>
              <a:rPr lang="es-MX" sz="1600"/>
              <a:t>La sobretasa será una medida permanente.</a:t>
            </a:r>
            <a:endParaRPr lang="es-CO" sz="160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361F9CE-E62F-AAD3-2A87-62613F35A940}"/>
              </a:ext>
            </a:extLst>
          </p:cNvPr>
          <p:cNvSpPr txBox="1"/>
          <p:nvPr/>
        </p:nvSpPr>
        <p:spPr>
          <a:xfrm>
            <a:off x="621358" y="1073370"/>
            <a:ext cx="5548326" cy="340519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algn="ctr"/>
            <a:r>
              <a:rPr lang="es-CO"/>
              <a:t>Sobretasa Financiera</a:t>
            </a:r>
          </a:p>
        </p:txBody>
      </p:sp>
      <p:graphicFrame>
        <p:nvGraphicFramePr>
          <p:cNvPr id="19" name="Gráfico 18">
            <a:extLst>
              <a:ext uri="{FF2B5EF4-FFF2-40B4-BE49-F238E27FC236}">
                <a16:creationId xmlns:a16="http://schemas.microsoft.com/office/drawing/2014/main" id="{33760AFE-AA0E-AB72-E903-D2968A4823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9993851"/>
              </p:ext>
            </p:extLst>
          </p:nvPr>
        </p:nvGraphicFramePr>
        <p:xfrm>
          <a:off x="478179" y="3276860"/>
          <a:ext cx="5691505" cy="2192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" name="CuadroTexto 28">
            <a:extLst>
              <a:ext uri="{FF2B5EF4-FFF2-40B4-BE49-F238E27FC236}">
                <a16:creationId xmlns:a16="http://schemas.microsoft.com/office/drawing/2014/main" id="{B84F0961-6F95-E18F-4A3E-D1CEE511E88C}"/>
              </a:ext>
            </a:extLst>
          </p:cNvPr>
          <p:cNvSpPr txBox="1"/>
          <p:nvPr/>
        </p:nvSpPr>
        <p:spPr>
          <a:xfrm>
            <a:off x="478180" y="2696217"/>
            <a:ext cx="58403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CO" sz="1400" b="1">
                <a:effectLst/>
                <a:latin typeface="Verdana" panose="020B060403050404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Tasas efectivas de tributación del impuesto de renta por sector, 2024 </a:t>
            </a:r>
            <a:endParaRPr lang="es-CO" sz="1400" b="1"/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5BF8CC06-256B-B29A-92ED-E618AB5BFAD1}"/>
              </a:ext>
            </a:extLst>
          </p:cNvPr>
          <p:cNvSpPr txBox="1"/>
          <p:nvPr/>
        </p:nvSpPr>
        <p:spPr>
          <a:xfrm>
            <a:off x="6719426" y="1623273"/>
            <a:ext cx="5084188" cy="1191816"/>
          </a:xfrm>
          <a:prstGeom prst="round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marL="285750" indent="-285750" algn="just">
              <a:buClr>
                <a:srgbClr val="0DABAB"/>
              </a:buClr>
              <a:buFont typeface="Verdana" panose="020B0604030504040204" pitchFamily="34" charset="0"/>
              <a:buChar char="»"/>
              <a:defRPr sz="1600" b="0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MX"/>
              <a:t>Igualar las condiciones para la aplicación de la sobretasa entre los sectores de carbón y petróleo, incluyendo la convergencia de tarifas.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3AE16E90-5C85-51A5-08CC-68FC7A9F129C}"/>
              </a:ext>
            </a:extLst>
          </p:cNvPr>
          <p:cNvSpPr txBox="1"/>
          <p:nvPr/>
        </p:nvSpPr>
        <p:spPr>
          <a:xfrm>
            <a:off x="6641928" y="1073371"/>
            <a:ext cx="5239186" cy="340519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pPr algn="ctr"/>
            <a:r>
              <a:rPr lang="es-CO"/>
              <a:t>Igualar las condiciones de la Sobretasa de Carbón</a:t>
            </a:r>
          </a:p>
        </p:txBody>
      </p:sp>
      <p:sp>
        <p:nvSpPr>
          <p:cNvPr id="34" name="Rectángulo: esquinas redondeadas 33">
            <a:extLst>
              <a:ext uri="{FF2B5EF4-FFF2-40B4-BE49-F238E27FC236}">
                <a16:creationId xmlns:a16="http://schemas.microsoft.com/office/drawing/2014/main" id="{A9969798-1B5D-1157-7D63-209BAECFAC67}"/>
              </a:ext>
            </a:extLst>
          </p:cNvPr>
          <p:cNvSpPr/>
          <p:nvPr/>
        </p:nvSpPr>
        <p:spPr>
          <a:xfrm>
            <a:off x="4116077" y="6108522"/>
            <a:ext cx="1904422" cy="432000"/>
          </a:xfrm>
          <a:prstGeom prst="roundRect">
            <a:avLst/>
          </a:prstGeom>
          <a:solidFill>
            <a:srgbClr val="0DAB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0,1% del PIB</a:t>
            </a:r>
          </a:p>
        </p:txBody>
      </p:sp>
      <p:sp>
        <p:nvSpPr>
          <p:cNvPr id="35" name="Rectángulo: esquinas redondeadas 34">
            <a:extLst>
              <a:ext uri="{FF2B5EF4-FFF2-40B4-BE49-F238E27FC236}">
                <a16:creationId xmlns:a16="http://schemas.microsoft.com/office/drawing/2014/main" id="{F850E0DD-FA18-D354-6AA4-8E099F93F586}"/>
              </a:ext>
            </a:extLst>
          </p:cNvPr>
          <p:cNvSpPr/>
          <p:nvPr/>
        </p:nvSpPr>
        <p:spPr>
          <a:xfrm>
            <a:off x="781313" y="6102095"/>
            <a:ext cx="3270357" cy="43200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Impacto fiscal 2027-30* </a:t>
            </a:r>
          </a:p>
        </p:txBody>
      </p:sp>
      <p:sp>
        <p:nvSpPr>
          <p:cNvPr id="36" name="Rectángulo: esquinas redondeadas 35">
            <a:extLst>
              <a:ext uri="{FF2B5EF4-FFF2-40B4-BE49-F238E27FC236}">
                <a16:creationId xmlns:a16="http://schemas.microsoft.com/office/drawing/2014/main" id="{D0E1354D-C67E-5468-3390-4EE1E654115C}"/>
              </a:ext>
            </a:extLst>
          </p:cNvPr>
          <p:cNvSpPr/>
          <p:nvPr/>
        </p:nvSpPr>
        <p:spPr>
          <a:xfrm>
            <a:off x="4116077" y="5606245"/>
            <a:ext cx="1904422" cy="432000"/>
          </a:xfrm>
          <a:prstGeom prst="roundRect">
            <a:avLst/>
          </a:prstGeom>
          <a:solidFill>
            <a:srgbClr val="0DAB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$1.235 mm</a:t>
            </a:r>
          </a:p>
          <a:p>
            <a:pPr algn="ctr"/>
            <a:r>
              <a:rPr lang="es-CO" sz="1400" b="1">
                <a:latin typeface="Verdana"/>
                <a:ea typeface="Verdana"/>
              </a:rPr>
              <a:t>0,1% del PIB</a:t>
            </a:r>
          </a:p>
        </p:txBody>
      </p:sp>
      <p:sp>
        <p:nvSpPr>
          <p:cNvPr id="37" name="Rectángulo: esquinas redondeadas 36">
            <a:extLst>
              <a:ext uri="{FF2B5EF4-FFF2-40B4-BE49-F238E27FC236}">
                <a16:creationId xmlns:a16="http://schemas.microsoft.com/office/drawing/2014/main" id="{01B6D810-591D-DFAA-F149-2C16E02382B9}"/>
              </a:ext>
            </a:extLst>
          </p:cNvPr>
          <p:cNvSpPr/>
          <p:nvPr/>
        </p:nvSpPr>
        <p:spPr>
          <a:xfrm>
            <a:off x="781313" y="5599818"/>
            <a:ext cx="3270357" cy="43200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Impacto fiscal 2026 </a:t>
            </a:r>
          </a:p>
        </p:txBody>
      </p:sp>
      <p:sp>
        <p:nvSpPr>
          <p:cNvPr id="38" name="Rectángulo: esquinas redondeadas 37">
            <a:extLst>
              <a:ext uri="{FF2B5EF4-FFF2-40B4-BE49-F238E27FC236}">
                <a16:creationId xmlns:a16="http://schemas.microsoft.com/office/drawing/2014/main" id="{7A51023E-7163-7EC1-EAC5-EAE4F2989869}"/>
              </a:ext>
            </a:extLst>
          </p:cNvPr>
          <p:cNvSpPr/>
          <p:nvPr/>
        </p:nvSpPr>
        <p:spPr>
          <a:xfrm>
            <a:off x="10028049" y="4575143"/>
            <a:ext cx="1904422" cy="432000"/>
          </a:xfrm>
          <a:prstGeom prst="roundRect">
            <a:avLst/>
          </a:prstGeom>
          <a:solidFill>
            <a:srgbClr val="0DABA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0,01% del PIB</a:t>
            </a:r>
          </a:p>
        </p:txBody>
      </p:sp>
      <p:sp>
        <p:nvSpPr>
          <p:cNvPr id="39" name="Rectángulo: esquinas redondeadas 38">
            <a:extLst>
              <a:ext uri="{FF2B5EF4-FFF2-40B4-BE49-F238E27FC236}">
                <a16:creationId xmlns:a16="http://schemas.microsoft.com/office/drawing/2014/main" id="{BADB9B6E-7A70-2A92-C1CC-26B79DD31158}"/>
              </a:ext>
            </a:extLst>
          </p:cNvPr>
          <p:cNvSpPr/>
          <p:nvPr/>
        </p:nvSpPr>
        <p:spPr>
          <a:xfrm>
            <a:off x="6719426" y="4568716"/>
            <a:ext cx="3244216" cy="43200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s-CO" sz="1400" b="1">
                <a:latin typeface="Verdana"/>
                <a:ea typeface="Verdana"/>
              </a:rPr>
              <a:t>Impacto fiscal 2027-30*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15A51C80-D606-1380-9B12-8E0AB72B77B5}"/>
              </a:ext>
            </a:extLst>
          </p:cNvPr>
          <p:cNvSpPr txBox="1"/>
          <p:nvPr/>
        </p:nvSpPr>
        <p:spPr>
          <a:xfrm>
            <a:off x="-41845" y="6600916"/>
            <a:ext cx="6094476" cy="2537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Clr>
                <a:srgbClr val="0DABAB"/>
              </a:buClr>
            </a:pPr>
            <a:r>
              <a:rPr lang="es-CO" sz="800">
                <a:solidFill>
                  <a:schemeClr val="bg2">
                    <a:lumMod val="25000"/>
                  </a:schemeClr>
                </a:solidFill>
                <a:latin typeface="Verdana"/>
                <a:ea typeface="Verdana"/>
              </a:rPr>
              <a:t>*Impacto fiscal promedio 2027-2030. </a:t>
            </a:r>
            <a:endParaRPr lang="es-ES" sz="800">
              <a:solidFill>
                <a:schemeClr val="bg2">
                  <a:lumMod val="25000"/>
                </a:schemeClr>
              </a:solidFill>
              <a:cs typeface="Helvetica"/>
            </a:endParaRPr>
          </a:p>
        </p:txBody>
      </p:sp>
      <p:graphicFrame>
        <p:nvGraphicFramePr>
          <p:cNvPr id="44" name="Tabla 43">
            <a:extLst>
              <a:ext uri="{FF2B5EF4-FFF2-40B4-BE49-F238E27FC236}">
                <a16:creationId xmlns:a16="http://schemas.microsoft.com/office/drawing/2014/main" id="{BFBC0BC7-E1D7-6B19-E423-17E61010AE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69381"/>
              </p:ext>
            </p:extLst>
          </p:nvPr>
        </p:nvGraphicFramePr>
        <p:xfrm>
          <a:off x="7663741" y="2807208"/>
          <a:ext cx="3538530" cy="170616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925187">
                  <a:extLst>
                    <a:ext uri="{9D8B030D-6E8A-4147-A177-3AD203B41FA5}">
                      <a16:colId xmlns:a16="http://schemas.microsoft.com/office/drawing/2014/main" val="1593399511"/>
                    </a:ext>
                  </a:extLst>
                </a:gridCol>
                <a:gridCol w="1153257">
                  <a:extLst>
                    <a:ext uri="{9D8B030D-6E8A-4147-A177-3AD203B41FA5}">
                      <a16:colId xmlns:a16="http://schemas.microsoft.com/office/drawing/2014/main" val="3735937482"/>
                    </a:ext>
                  </a:extLst>
                </a:gridCol>
                <a:gridCol w="1460086">
                  <a:extLst>
                    <a:ext uri="{9D8B030D-6E8A-4147-A177-3AD203B41FA5}">
                      <a16:colId xmlns:a16="http://schemas.microsoft.com/office/drawing/2014/main" val="1368323455"/>
                    </a:ext>
                  </a:extLst>
                </a:gridCol>
              </a:tblGrid>
              <a:tr h="24486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ker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Rangos en UVT</a:t>
                      </a:r>
                      <a:endParaRPr lang="es-CO" sz="1800" kern="10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O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1" kern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+mn-cs"/>
                        </a:rPr>
                        <a:t>Puntos porcentuales adicionales</a:t>
                      </a: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591566"/>
                  </a:ext>
                </a:extLst>
              </a:tr>
              <a:tr h="4818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kern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Desde</a:t>
                      </a:r>
                      <a:endParaRPr lang="es-CO" sz="1800" kern="10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1" kern="0">
                          <a:solidFill>
                            <a:schemeClr val="bg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Hasta</a:t>
                      </a:r>
                      <a:endParaRPr lang="es-CO" sz="1800" b="1" kern="100">
                        <a:solidFill>
                          <a:schemeClr val="bg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O"/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156488"/>
                  </a:ext>
                </a:extLst>
              </a:tr>
              <a:tr h="244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0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0pp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6458436"/>
                  </a:ext>
                </a:extLst>
              </a:tr>
              <a:tr h="244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30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Arial" panose="020B0604020202020204" pitchFamily="34" charset="0"/>
                        </a:rPr>
                        <a:t>5pp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572167"/>
                  </a:ext>
                </a:extLst>
              </a:tr>
              <a:tr h="244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45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10pp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4034400"/>
                  </a:ext>
                </a:extLst>
              </a:tr>
              <a:tr h="2448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60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En adelante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s-CO" sz="1400" b="0" ker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15pp</a:t>
                      </a:r>
                      <a:endParaRPr lang="es-CO" sz="1800" b="0" kern="10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4633453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83CA61B4-AEFC-1866-469C-1916820BB0F3}"/>
              </a:ext>
            </a:extLst>
          </p:cNvPr>
          <p:cNvSpPr txBox="1"/>
          <p:nvPr/>
        </p:nvSpPr>
        <p:spPr>
          <a:xfrm>
            <a:off x="6719426" y="5613749"/>
            <a:ext cx="5213045" cy="578882"/>
          </a:xfrm>
          <a:prstGeom prst="roundRect">
            <a:avLst/>
          </a:prstGeom>
          <a:solidFill>
            <a:schemeClr val="bg1">
              <a:lumMod val="85000"/>
              <a:alpha val="30196"/>
            </a:schemeClr>
          </a:solidFill>
          <a:ln w="28575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s-CO"/>
            </a:defPPr>
            <a:lvl1pPr indent="0">
              <a:buClr>
                <a:srgbClr val="0DABAB"/>
              </a:buClr>
              <a:buFont typeface="Wingdings" panose="05000000000000000000" pitchFamily="2" charset="2"/>
              <a:buNone/>
              <a:defRPr sz="1400" b="1">
                <a:latin typeface="Verdana" panose="020B0604030504040204" pitchFamily="34" charset="0"/>
                <a:ea typeface="Verdana" panose="020B0604030504040204" pitchFamily="34" charset="0"/>
              </a:defRPr>
            </a:lvl1pPr>
          </a:lstStyle>
          <a:p>
            <a:r>
              <a:rPr lang="es-CO"/>
              <a:t>Incremento de 10pp en la tarifa de remisión de dividendos al exterior (del 20% al 30%)</a:t>
            </a:r>
          </a:p>
        </p:txBody>
      </p:sp>
    </p:spTree>
    <p:extLst>
      <p:ext uri="{BB962C8B-B14F-4D97-AF65-F5344CB8AC3E}">
        <p14:creationId xmlns:p14="http://schemas.microsoft.com/office/powerpoint/2010/main" val="3882198293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1F2E63D61B4EF4B93C738236FC81050" ma:contentTypeVersion="2" ma:contentTypeDescription="Crear nuevo documento." ma:contentTypeScope="" ma:versionID="ff10a781a61055101a412cec68910d44">
  <xsd:schema xmlns:xsd="http://www.w3.org/2001/XMLSchema" xmlns:xs="http://www.w3.org/2001/XMLSchema" xmlns:p="http://schemas.microsoft.com/office/2006/metadata/properties" xmlns:ns1="http://schemas.microsoft.com/sharepoint/v3" xmlns:ns2="aac6e9ca-a293-4c82-8e9f-9055b12d24a8" targetNamespace="http://schemas.microsoft.com/office/2006/metadata/properties" ma:root="true" ma:fieldsID="48b42b37a1e2ad92365a67a34aee8fa9" ns1:_="" ns2:_="">
    <xsd:import namespace="http://schemas.microsoft.com/sharepoint/v3"/>
    <xsd:import namespace="aac6e9ca-a293-4c82-8e9f-9055b12d24a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Fecha de inicio programada" ma:description="Fecha de inicio programada es una columna del sitio que crea la característica Publicación. Se usa para especificar la fecha y la hora a la que esta página se presentará por primera vez a los visitantes del sitio." ma:hidden="true" ma:internalName="PublishingStartDate">
      <xsd:simpleType>
        <xsd:restriction base="dms:Unknown"/>
      </xsd:simpleType>
    </xsd:element>
    <xsd:element name="PublishingExpirationDate" ma:index="9" nillable="true" ma:displayName="Fecha de finalización programada" ma:description="Fecha de finalización programada es una columna del sitio que crea la característica Publicación. Se usa para especificar la fecha y la hora a la que esta página dejará de presentarse a los visitantes del sitio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c6e9ca-a293-4c82-8e9f-9055b12d24a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do con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2DACC9-DED7-47F5-B75B-51D778E47E37}">
  <ds:schemaRefs>
    <ds:schemaRef ds:uri="aac6e9ca-a293-4c82-8e9f-9055b12d24a8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38766DA-54FF-4B12-89B6-3124B6A506D1}">
  <ds:schemaRefs>
    <ds:schemaRef ds:uri="aac6e9ca-a293-4c82-8e9f-9055b12d24a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2422839-E1BF-4AE6-B3B3-A34584B8C0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1982</Words>
  <Application>Microsoft Office PowerPoint</Application>
  <PresentationFormat>Panorámica</PresentationFormat>
  <Paragraphs>407</Paragraphs>
  <Slides>16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 Gothic</vt:lpstr>
      <vt:lpstr>Helvetica</vt:lpstr>
      <vt:lpstr>Verdana</vt:lpstr>
      <vt:lpstr>Wingdings</vt:lpstr>
      <vt:lpstr>1_Tema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Juan Camilo Forero Buitrago</dc:creator>
  <cp:lastModifiedBy>Gustavo Alfredo Peralta Figueredo</cp:lastModifiedBy>
  <cp:revision>4</cp:revision>
  <dcterms:created xsi:type="dcterms:W3CDTF">2023-05-08T00:34:42Z</dcterms:created>
  <dcterms:modified xsi:type="dcterms:W3CDTF">2025-10-28T12:43:53Z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0x01010041F2E63D61B4EF4B93C738236FC81050</vt:lpwstr>
  </property>
  <property fmtid="{D5CDD505-2E9C-101B-9397-08002B2CF9AE}" pid="3" name="MSIP_Label_9238af61-cfb1-43e3-a724-fe68a71eee05_Enabled">
    <vt:lpwstr>true</vt:lpwstr>
  </property>
  <property fmtid="{D5CDD505-2E9C-101B-9397-08002B2CF9AE}" pid="4" name="MSIP_Label_9238af61-cfb1-43e3-a724-fe68a71eee05_SetDate">
    <vt:lpwstr>2025-10-28T12:17:06Z</vt:lpwstr>
  </property>
  <property fmtid="{D5CDD505-2E9C-101B-9397-08002B2CF9AE}" pid="5" name="MSIP_Label_9238af61-cfb1-43e3-a724-fe68a71eee05_Method">
    <vt:lpwstr>Privileged</vt:lpwstr>
  </property>
  <property fmtid="{D5CDD505-2E9C-101B-9397-08002B2CF9AE}" pid="6" name="MSIP_Label_9238af61-cfb1-43e3-a724-fe68a71eee05_Name">
    <vt:lpwstr>Pública</vt:lpwstr>
  </property>
  <property fmtid="{D5CDD505-2E9C-101B-9397-08002B2CF9AE}" pid="7" name="MSIP_Label_9238af61-cfb1-43e3-a724-fe68a71eee05_SiteId">
    <vt:lpwstr>fab26e5a-737a-4438-8ccd-8e465ecf21d8</vt:lpwstr>
  </property>
  <property fmtid="{D5CDD505-2E9C-101B-9397-08002B2CF9AE}" pid="8" name="MSIP_Label_9238af61-cfb1-43e3-a724-fe68a71eee05_ActionId">
    <vt:lpwstr>9059f787-8863-4b00-9483-e6f38dcb0c2f</vt:lpwstr>
  </property>
  <property fmtid="{D5CDD505-2E9C-101B-9397-08002B2CF9AE}" pid="9" name="MSIP_Label_9238af61-cfb1-43e3-a724-fe68a71eee05_ContentBits">
    <vt:lpwstr>2</vt:lpwstr>
  </property>
  <property fmtid="{D5CDD505-2E9C-101B-9397-08002B2CF9AE}" pid="10" name="ClassificationContentMarkingFooterLocations">
    <vt:lpwstr>1_Tema de Office:8</vt:lpwstr>
  </property>
  <property fmtid="{D5CDD505-2E9C-101B-9397-08002B2CF9AE}" pid="11" name="ClassificationContentMarkingFooterText">
    <vt:lpwstr>Información Pública</vt:lpwstr>
  </property>
</Properties>
</file>